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75" r:id="rId3"/>
    <p:sldId id="370" r:id="rId4"/>
    <p:sldId id="358" r:id="rId5"/>
    <p:sldId id="377" r:id="rId6"/>
    <p:sldId id="376" r:id="rId7"/>
    <p:sldId id="372" r:id="rId8"/>
    <p:sldId id="373" r:id="rId9"/>
    <p:sldId id="374" r:id="rId10"/>
    <p:sldId id="351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E61"/>
    <a:srgbClr val="F2F2F2"/>
    <a:srgbClr val="E1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33" autoAdjust="0"/>
  </p:normalViewPr>
  <p:slideViewPr>
    <p:cSldViewPr>
      <p:cViewPr varScale="1">
        <p:scale>
          <a:sx n="106" d="100"/>
          <a:sy n="106" d="100"/>
        </p:scale>
        <p:origin x="114" y="7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12637-62D4-444F-91AA-71ADCC72DF6A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97BD0-136B-46EF-8005-C9663DDB568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64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97BD0-136B-46EF-8005-C9663DDB568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17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97BD0-136B-46EF-8005-C9663DDB568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516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97BD0-136B-46EF-8005-C9663DDB568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44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image" Target="../media/image1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image" Target="../media/image21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2.wdp"/><Relationship Id="rId3" Type="http://schemas.microsoft.com/office/2007/relationships/hdphoto" Target="../media/hdphoto4.wdp"/><Relationship Id="rId7" Type="http://schemas.openxmlformats.org/officeDocument/2006/relationships/image" Target="../media/image27.png"/><Relationship Id="rId12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5.jpeg"/><Relationship Id="rId5" Type="http://schemas.microsoft.com/office/2007/relationships/hdphoto" Target="../media/hdphoto5.wdp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66" y="-102371"/>
            <a:ext cx="9144001" cy="454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" y="3939902"/>
            <a:ext cx="9143493" cy="647988"/>
          </a:xfrm>
          <a:solidFill>
            <a:schemeClr val="tx1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16" name="Picture 4" descr="C:\Users\Img255\Documents\RemoUrban\Immagini PPT\Logo REMOURBAN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-92546"/>
            <a:ext cx="2876550" cy="30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4"/>
          <p:cNvSpPr txBox="1"/>
          <p:nvPr userDrawn="1"/>
        </p:nvSpPr>
        <p:spPr>
          <a:xfrm>
            <a:off x="7839930" y="4776036"/>
            <a:ext cx="1295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@Remourban_EU</a:t>
            </a:r>
          </a:p>
        </p:txBody>
      </p:sp>
      <p:pic>
        <p:nvPicPr>
          <p:cNvPr id="14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076" y="4767994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sellaDiTesto 14"/>
          <p:cNvSpPr txBox="1"/>
          <p:nvPr userDrawn="1"/>
        </p:nvSpPr>
        <p:spPr>
          <a:xfrm>
            <a:off x="6190628" y="4767994"/>
            <a:ext cx="1428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www.remourban.eu</a:t>
            </a:r>
          </a:p>
        </p:txBody>
      </p:sp>
      <p:pic>
        <p:nvPicPr>
          <p:cNvPr id="23" name="Picture 2" descr="C:\Users\miggar\Desktop\sites_folder_256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52" y="4761993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CuadroTexto"/>
          <p:cNvSpPr txBox="1"/>
          <p:nvPr userDrawn="1"/>
        </p:nvSpPr>
        <p:spPr>
          <a:xfrm>
            <a:off x="899592" y="4702084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7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646511</a:t>
            </a:r>
            <a:endParaRPr lang="en-GB" sz="700" spc="11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7" name="Picture 2" descr="C:\Users\energias\Desktop\MetroUI_Mail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76" y="4748961"/>
            <a:ext cx="308066" cy="30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sellaDiTesto 14"/>
          <p:cNvSpPr txBox="1"/>
          <p:nvPr userDrawn="1"/>
        </p:nvSpPr>
        <p:spPr>
          <a:xfrm>
            <a:off x="4457700" y="4771598"/>
            <a:ext cx="154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contact@remourban.eu</a:t>
            </a:r>
          </a:p>
        </p:txBody>
      </p:sp>
    </p:spTree>
    <p:extLst>
      <p:ext uri="{BB962C8B-B14F-4D97-AF65-F5344CB8AC3E}">
        <p14:creationId xmlns:p14="http://schemas.microsoft.com/office/powerpoint/2010/main" val="172776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Img255\Documents\RemoUrban\Immagini PPT\Cover-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" y="7173"/>
            <a:ext cx="9138353" cy="46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 userDrawn="1"/>
        </p:nvSpPr>
        <p:spPr>
          <a:xfrm>
            <a:off x="457696" y="330502"/>
            <a:ext cx="7120638" cy="4221468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611560" y="447514"/>
            <a:ext cx="6804621" cy="360040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15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4628" y="3750450"/>
            <a:ext cx="1503107" cy="786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egnaposto contenuto 2"/>
          <p:cNvSpPr>
            <a:spLocks noGrp="1"/>
          </p:cNvSpPr>
          <p:nvPr>
            <p:ph sz="half" idx="1"/>
          </p:nvPr>
        </p:nvSpPr>
        <p:spPr>
          <a:xfrm>
            <a:off x="611560" y="951571"/>
            <a:ext cx="6804621" cy="3394472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6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8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979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0"/>
            <a:ext cx="9144000" cy="756000"/>
          </a:xfrm>
          <a:prstGeom prst="rect">
            <a:avLst/>
          </a:prstGeom>
          <a:solidFill>
            <a:srgbClr val="4F5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87474"/>
            <a:ext cx="7200800" cy="592492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8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25" name="Picture 2" descr="C:\Users\Img255\Documents\RemoUrban\Immagini PPT\città filetto grigi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01271"/>
            <a:ext cx="1475656" cy="8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4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26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0473"/>
            <a:ext cx="8229600" cy="567063"/>
          </a:xfrm>
        </p:spPr>
        <p:txBody>
          <a:bodyPr anchor="t" anchorCtr="0">
            <a:no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9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0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2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10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nergias\Desktop\top-1920x400-IC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418732"/>
            <a:ext cx="9144000" cy="316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11082" y="0"/>
            <a:ext cx="8232918" cy="756000"/>
          </a:xfrm>
          <a:prstGeom prst="rect">
            <a:avLst/>
          </a:prstGeom>
          <a:solidFill>
            <a:srgbClr val="BE1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80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8194" name="Picture 2" descr="C:\Users\energias\Desktop\icon-integrated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94" y="0"/>
            <a:ext cx="922576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521" y="0"/>
            <a:ext cx="113762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1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062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nergias\Desktop\Top-energy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402070"/>
            <a:ext cx="9144000" cy="317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38315" y="0"/>
            <a:ext cx="8205685" cy="756000"/>
          </a:xfrm>
          <a:prstGeom prst="rect">
            <a:avLst/>
          </a:prstGeom>
          <a:solidFill>
            <a:srgbClr val="3AA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79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8" name="Picture 2" descr="C:\Users\energias\Desktop\icon-energy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" r="1625" b="1"/>
          <a:stretch/>
        </p:blipFill>
        <p:spPr bwMode="auto">
          <a:xfrm>
            <a:off x="0" y="-16852"/>
            <a:ext cx="1115615" cy="77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1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555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energias\Desktop\REMOURBAN\MEETINGS\20150217-19_KoM_VALLADOLID\Presentations\Preparation_materials\Images_Overview\Imagen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6052" y="1410639"/>
            <a:ext cx="9144000" cy="317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22576" y="0"/>
            <a:ext cx="8221424" cy="75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prstClr val="white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3388" y="60473"/>
            <a:ext cx="7769092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26" name="Picture 2" descr="C:\Users\energias\Desktop\icon-citizens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"/>
          <a:stretch/>
        </p:blipFill>
        <p:spPr bwMode="auto">
          <a:xfrm>
            <a:off x="0" y="0"/>
            <a:ext cx="113819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1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043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nergias\Desktop\top-1920x420-mobility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75" y="1366265"/>
            <a:ext cx="9141025" cy="322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 userDrawn="1"/>
        </p:nvSpPr>
        <p:spPr>
          <a:xfrm>
            <a:off x="921291" y="0"/>
            <a:ext cx="8222709" cy="75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366" y="60473"/>
            <a:ext cx="7777113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4" name="Picture 2" descr="C:\Users\energias\Desktop\icon-sustainable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" y="0"/>
            <a:ext cx="922576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994" y="1"/>
            <a:ext cx="112336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1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 GARCÍA</a:t>
            </a:r>
            <a:r>
              <a:rPr lang="en-GB" sz="800" b="1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-PAJARES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Smart</a:t>
            </a:r>
            <a:r>
              <a:rPr lang="en-GB" sz="800" spc="80" baseline="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- CARTIF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202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11082" y="0"/>
            <a:ext cx="8232918" cy="756000"/>
          </a:xfrm>
          <a:prstGeom prst="rect">
            <a:avLst/>
          </a:prstGeom>
          <a:solidFill>
            <a:srgbClr val="BE1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80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521" y="0"/>
            <a:ext cx="113762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0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57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38315" y="0"/>
            <a:ext cx="8205685" cy="756000"/>
          </a:xfrm>
          <a:prstGeom prst="rect">
            <a:avLst/>
          </a:prstGeom>
          <a:solidFill>
            <a:srgbClr val="3AA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4100" y="60473"/>
            <a:ext cx="7758379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2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25" name="Picture 2" descr="C:\Users\energias\Desktop\icon-energy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" r="1625" b="1"/>
          <a:stretch/>
        </p:blipFill>
        <p:spPr bwMode="auto">
          <a:xfrm>
            <a:off x="0" y="-16852"/>
            <a:ext cx="1115615" cy="77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9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7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22576" y="0"/>
            <a:ext cx="8221424" cy="75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prstClr val="white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3388" y="60473"/>
            <a:ext cx="7769092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2" name="Picture 2" descr="C:\Users\energias\Desktop\icon-citizens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"/>
          <a:stretch/>
        </p:blipFill>
        <p:spPr bwMode="auto">
          <a:xfrm>
            <a:off x="0" y="0"/>
            <a:ext cx="113819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6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763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921291" y="0"/>
            <a:ext cx="8222709" cy="756000"/>
          </a:xfrm>
          <a:prstGeom prst="rect">
            <a:avLst/>
          </a:prstGeom>
          <a:solidFill>
            <a:srgbClr val="56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366" y="60473"/>
            <a:ext cx="7777113" cy="567063"/>
          </a:xfr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994" y="1"/>
            <a:ext cx="112336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9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163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4324486" y="2"/>
            <a:ext cx="4819514" cy="1248603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0" y="2"/>
            <a:ext cx="6588232" cy="12486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0473"/>
            <a:ext cx="4474840" cy="567063"/>
          </a:xfrm>
        </p:spPr>
        <p:txBody>
          <a:bodyPr anchor="t" anchorCtr="0">
            <a:noAutofit/>
          </a:bodyPr>
          <a:lstStyle>
            <a:lvl1pPr algn="r"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964753" y="60472"/>
            <a:ext cx="2087576" cy="8910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titolo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6588232" y="1302611"/>
            <a:ext cx="108000" cy="2889321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 userDrawn="1"/>
        </p:nvSpPr>
        <p:spPr>
          <a:xfrm>
            <a:off x="6588224" y="4191932"/>
            <a:ext cx="2555776" cy="8100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tangolo 11"/>
          <p:cNvSpPr/>
          <p:nvPr userDrawn="1"/>
        </p:nvSpPr>
        <p:spPr>
          <a:xfrm>
            <a:off x="0" y="4191930"/>
            <a:ext cx="6588212" cy="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 userDrawn="1"/>
        </p:nvSpPr>
        <p:spPr>
          <a:xfrm rot="16200000">
            <a:off x="5078277" y="2704562"/>
            <a:ext cx="2911915" cy="108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13"/>
          <p:cNvSpPr/>
          <p:nvPr userDrawn="1"/>
        </p:nvSpPr>
        <p:spPr>
          <a:xfrm rot="16200000">
            <a:off x="-1428955" y="2677567"/>
            <a:ext cx="2965912" cy="108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tangolo 14"/>
          <p:cNvSpPr/>
          <p:nvPr userDrawn="1"/>
        </p:nvSpPr>
        <p:spPr>
          <a:xfrm>
            <a:off x="6596194" y="1248604"/>
            <a:ext cx="2555776" cy="8100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C:\Users\Img255\Documents\RemoUrban\Immagini PPT\città filetto grigi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5712"/>
            <a:ext cx="2104721" cy="115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/>
          <p:cNvSpPr/>
          <p:nvPr userDrawn="1"/>
        </p:nvSpPr>
        <p:spPr>
          <a:xfrm>
            <a:off x="7982" y="1248612"/>
            <a:ext cx="6580230" cy="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7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27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653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1259632" y="0"/>
            <a:ext cx="7884368" cy="756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>
              <a:solidFill>
                <a:prstClr val="white"/>
              </a:solidFill>
              <a:latin typeface="Corbel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7908" y="60473"/>
            <a:ext cx="7474572" cy="567063"/>
          </a:xfr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Rettangolo 4"/>
          <p:cNvSpPr/>
          <p:nvPr userDrawn="1"/>
        </p:nvSpPr>
        <p:spPr>
          <a:xfrm>
            <a:off x="0" y="710283"/>
            <a:ext cx="1583668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19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60600"/>
            <a:ext cx="1238396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0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5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ue contenu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1259632" y="0"/>
            <a:ext cx="7884368" cy="756000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7908" y="60473"/>
            <a:ext cx="7474572" cy="567063"/>
          </a:xfr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8316" y="951571"/>
            <a:ext cx="8388163" cy="3394472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Rettangolo 4"/>
          <p:cNvSpPr/>
          <p:nvPr userDrawn="1"/>
        </p:nvSpPr>
        <p:spPr>
          <a:xfrm>
            <a:off x="0" y="710283"/>
            <a:ext cx="1797119" cy="45719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C:\Users\Img255\Documents\RemoUrban\Immagini PPT\città filetto nero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74248"/>
            <a:ext cx="1238396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Img255\Documents\RemoUrban\Immagini PPT\logo REMOURBAN piccol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4395547"/>
            <a:ext cx="699902" cy="7205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19" name="Picture 4" descr="D:\Usuario miggar\HumanCity - Colombia\COMUNICACION_E_IMAGEN_CORPORATIVA\Logotipos y layouts 2015\logo CARTIF_english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28" y="4777068"/>
            <a:ext cx="1579780" cy="2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 userDrawn="1"/>
        </p:nvSpPr>
        <p:spPr>
          <a:xfrm>
            <a:off x="848792" y="4685517"/>
            <a:ext cx="504056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en-GB" sz="700" spc="60" noProof="0" dirty="0" smtClean="0">
                <a:solidFill>
                  <a:srgbClr val="739E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| July, 16th 2020</a:t>
            </a:r>
          </a:p>
          <a:p>
            <a:pPr algn="just">
              <a:lnSpc>
                <a:spcPts val="1000"/>
              </a:lnSpc>
              <a:defRPr/>
            </a:pPr>
            <a:r>
              <a:rPr lang="en-GB" sz="800" b="1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Miguel Á. GARCÍA-FUENTES </a:t>
            </a:r>
            <a:r>
              <a:rPr lang="en-GB" sz="800" spc="8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REMOURBAN Project Coordinator</a:t>
            </a:r>
            <a:endParaRPr lang="en-GB" sz="700" spc="8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44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nergias\Desktop\REMOURBAN\MEETINGS\20150217-19_KoM_VALLADOLID\Presentations\Preparation_materials\Images_Overview\Imagen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"/>
            <a:ext cx="9144000" cy="454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 idx="4294967295"/>
          </p:nvPr>
        </p:nvSpPr>
        <p:spPr>
          <a:xfrm>
            <a:off x="323532" y="3147814"/>
            <a:ext cx="8532947" cy="566738"/>
          </a:xfrm>
          <a:solidFill>
            <a:srgbClr val="739E8D">
              <a:alpha val="54902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sz="3200" noProof="0" dirty="0">
              <a:solidFill>
                <a:schemeClr val="bg1"/>
              </a:solidFill>
              <a:latin typeface="Gadugi" panose="020B0502040204020203" pitchFamily="34" charset="0"/>
            </a:endParaRPr>
          </a:p>
        </p:txBody>
      </p:sp>
      <p:sp>
        <p:nvSpPr>
          <p:cNvPr id="9" name="8 Llamada con línea 1 (barra de énfasis)"/>
          <p:cNvSpPr/>
          <p:nvPr userDrawn="1"/>
        </p:nvSpPr>
        <p:spPr>
          <a:xfrm>
            <a:off x="6624228" y="1195506"/>
            <a:ext cx="2217854" cy="1030245"/>
          </a:xfrm>
          <a:prstGeom prst="accentCallout1">
            <a:avLst>
              <a:gd name="adj1" fmla="val 18750"/>
              <a:gd name="adj2" fmla="val -8333"/>
              <a:gd name="adj3" fmla="val 45474"/>
              <a:gd name="adj4" fmla="val -51310"/>
            </a:avLst>
          </a:prstGeom>
          <a:solidFill>
            <a:srgbClr val="3AA93A"/>
          </a:solidFill>
          <a:ln>
            <a:solidFill>
              <a:srgbClr val="3AA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Regenerate your city with </a:t>
            </a:r>
          </a:p>
          <a:p>
            <a:pPr algn="ctr"/>
            <a:r>
              <a:rPr lang="en-GB" b="1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REMOURBAN!</a:t>
            </a:r>
            <a:endParaRPr lang="en-GB" noProof="0" dirty="0">
              <a:solidFill>
                <a:prstClr val="white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9 Llamada con línea 1 (barra de énfasis)"/>
          <p:cNvSpPr/>
          <p:nvPr userDrawn="1"/>
        </p:nvSpPr>
        <p:spPr>
          <a:xfrm flipH="1">
            <a:off x="323528" y="1779662"/>
            <a:ext cx="2562764" cy="1008112"/>
          </a:xfrm>
          <a:prstGeom prst="accentCallout1">
            <a:avLst>
              <a:gd name="adj1" fmla="val 81591"/>
              <a:gd name="adj2" fmla="val -8983"/>
              <a:gd name="adj3" fmla="val 16733"/>
              <a:gd name="adj4" fmla="val -31875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Follow</a:t>
            </a:r>
            <a:r>
              <a:rPr lang="en-GB" sz="1200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and </a:t>
            </a:r>
            <a:r>
              <a:rPr lang="en-GB" sz="1200" b="1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engage</a:t>
            </a:r>
            <a:r>
              <a:rPr lang="en-GB" sz="1200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 </a:t>
            </a:r>
          </a:p>
          <a:p>
            <a:r>
              <a:rPr lang="en-GB" sz="1200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REMOURBAN on Twitter</a:t>
            </a:r>
          </a:p>
          <a:p>
            <a:r>
              <a:rPr lang="en-GB" b="1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@</a:t>
            </a:r>
            <a:r>
              <a:rPr lang="en-GB" b="1" noProof="0" dirty="0" err="1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Remourban_EU</a:t>
            </a:r>
            <a:endParaRPr lang="en-GB" b="1" noProof="0" dirty="0" smtClean="0">
              <a:solidFill>
                <a:prstClr val="white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en-GB" sz="1200" noProof="0" dirty="0" smtClean="0">
                <a:solidFill>
                  <a:prstClr val="white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follow us!</a:t>
            </a:r>
            <a:endParaRPr lang="en-GB" sz="1200" noProof="0" dirty="0">
              <a:solidFill>
                <a:prstClr val="white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10 Llamada con línea 1 (barra de énfasis)"/>
          <p:cNvSpPr/>
          <p:nvPr userDrawn="1"/>
        </p:nvSpPr>
        <p:spPr>
          <a:xfrm flipH="1">
            <a:off x="323528" y="303500"/>
            <a:ext cx="2268252" cy="837093"/>
          </a:xfrm>
          <a:prstGeom prst="accentCallout1">
            <a:avLst>
              <a:gd name="adj1" fmla="val 81591"/>
              <a:gd name="adj2" fmla="val -8983"/>
              <a:gd name="adj3" fmla="val 94545"/>
              <a:gd name="adj4" fmla="val -38785"/>
            </a:avLst>
          </a:prstGeom>
          <a:solidFill>
            <a:srgbClr val="BE1B1C"/>
          </a:solidFill>
          <a:ln>
            <a:solidFill>
              <a:srgbClr val="BE1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</a:t>
            </a:r>
            <a:r>
              <a:rPr lang="en-GB" sz="1400" noProof="0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tunned</a:t>
            </a:r>
            <a:r>
              <a:rPr lang="en-GB" sz="1400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n-GB" b="1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remourban.eu</a:t>
            </a:r>
            <a:endParaRPr lang="en-GB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54" y="1599642"/>
            <a:ext cx="491096" cy="48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Img255\Documents\RemoUrban\Immagini PPT\Logo REMOURBAN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0319"/>
            <a:ext cx="2193407" cy="23374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miggar\Desktop\wifi.png"/>
          <p:cNvPicPr>
            <a:picLocks noChangeAspect="1" noChangeArrowheads="1"/>
          </p:cNvPicPr>
          <p:nvPr userDrawn="1"/>
        </p:nvPicPr>
        <p:blipFill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7239"/>
            <a:ext cx="675457" cy="67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olo 12"/>
          <p:cNvSpPr txBox="1">
            <a:spLocks/>
          </p:cNvSpPr>
          <p:nvPr userDrawn="1"/>
        </p:nvSpPr>
        <p:spPr>
          <a:xfrm>
            <a:off x="-1" y="4047914"/>
            <a:ext cx="9143493" cy="594066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CARTIF Technology Centre</a:t>
            </a:r>
            <a:b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Rubén</a:t>
            </a:r>
            <a:r>
              <a:rPr lang="en-GB" sz="1200" b="1" spc="3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GARCÍA PAJARES</a:t>
            </a:r>
            <a:br>
              <a:rPr lang="en-GB" sz="1200" b="1" spc="3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en-GB" sz="1100" baseline="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CITIES AREA Director | CARTIF</a:t>
            </a:r>
            <a:endParaRPr lang="en-GB" sz="12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4"/>
          <p:cNvSpPr txBox="1"/>
          <p:nvPr userDrawn="1"/>
        </p:nvSpPr>
        <p:spPr>
          <a:xfrm>
            <a:off x="7839930" y="4776036"/>
            <a:ext cx="1295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sz="1000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Remourban_EU</a:t>
            </a:r>
            <a:endParaRPr lang="en-GB" sz="10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4" descr="C:\Users\miggar\Desktop\twitter-logo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076" y="4767994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sellaDiTesto 14"/>
          <p:cNvSpPr txBox="1"/>
          <p:nvPr userDrawn="1"/>
        </p:nvSpPr>
        <p:spPr>
          <a:xfrm>
            <a:off x="6190628" y="4767994"/>
            <a:ext cx="1428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www.remourban.eu</a:t>
            </a:r>
            <a:endParaRPr lang="en-GB" sz="10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C:\Users\miggar\Desktop\sites_folder_256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52" y="4761993"/>
            <a:ext cx="2700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 userDrawn="1"/>
        </p:nvSpPr>
        <p:spPr>
          <a:xfrm>
            <a:off x="899592" y="4702084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7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646511</a:t>
            </a:r>
            <a:endParaRPr lang="en-GB" sz="700" spc="11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 descr="C:\Users\Miguel y Pris\Desktop\eu-logo1.jpg"/>
          <p:cNvPicPr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3291"/>
            <a:ext cx="441177" cy="288000"/>
          </a:xfrm>
          <a:prstGeom prst="rect">
            <a:avLst/>
          </a:prstGeom>
          <a:noFill/>
        </p:spPr>
      </p:pic>
      <p:pic>
        <p:nvPicPr>
          <p:cNvPr id="24" name="Picture 2" descr="C:\Users\energias\Desktop\MetroUI_Mail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76" y="4748961"/>
            <a:ext cx="308066" cy="30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sellaDiTesto 14"/>
          <p:cNvSpPr txBox="1"/>
          <p:nvPr userDrawn="1"/>
        </p:nvSpPr>
        <p:spPr>
          <a:xfrm>
            <a:off x="4457700" y="4771598"/>
            <a:ext cx="154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contact@remourban.eu</a:t>
            </a:r>
            <a:endParaRPr lang="en-GB" sz="10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214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15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652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74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19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77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6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690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187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2469550-3F25-4827-AEAF-4F60DE276236}" type="datetimeFigureOut">
              <a:rPr lang="it-IT">
                <a:solidFill>
                  <a:prstClr val="black"/>
                </a:solidFill>
              </a:rPr>
              <a:pPr/>
              <a:t>15/07/2020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11A4B54-A855-441C-B19E-71EB252A3CAB}" type="slidenum">
              <a:rPr lang="it-IT">
                <a:solidFill>
                  <a:prstClr val="black"/>
                </a:solidFill>
              </a:rPr>
              <a:pPr/>
              <a:t>‹Nº›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96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2"/>
          <a:stretch/>
        </p:blipFill>
        <p:spPr bwMode="auto">
          <a:xfrm>
            <a:off x="0" y="1504184"/>
            <a:ext cx="9144000" cy="36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miggar\Desktop\Flag_of_Europe.sv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96" y="4714181"/>
            <a:ext cx="451025" cy="300383"/>
          </a:xfrm>
          <a:prstGeom prst="rect">
            <a:avLst/>
          </a:prstGeom>
          <a:noFill/>
          <a:ln w="31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 userDrawn="1"/>
        </p:nvSpPr>
        <p:spPr>
          <a:xfrm>
            <a:off x="0" y="0"/>
            <a:ext cx="9144000" cy="1504184"/>
          </a:xfrm>
          <a:prstGeom prst="rect">
            <a:avLst/>
          </a:prstGeom>
          <a:solidFill>
            <a:srgbClr val="005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14 CuadroTexto"/>
          <p:cNvSpPr txBox="1"/>
          <p:nvPr userDrawn="1"/>
        </p:nvSpPr>
        <p:spPr>
          <a:xfrm>
            <a:off x="871771" y="4733195"/>
            <a:ext cx="4649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prstClr val="whit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Smart Cities and Communities lighthouse projects are funded by the European Commission Research and Innovation Framework Horizon 2020 and managed by the Innovation and Networks Executive Agency INEA.</a:t>
            </a:r>
            <a:endParaRPr lang="en-GB" sz="700" spc="110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3551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34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Relationship Id="rId14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18" Type="http://schemas.openxmlformats.org/officeDocument/2006/relationships/image" Target="../media/image78.png"/><Relationship Id="rId3" Type="http://schemas.openxmlformats.org/officeDocument/2006/relationships/image" Target="../media/image63.jpeg"/><Relationship Id="rId21" Type="http://schemas.openxmlformats.org/officeDocument/2006/relationships/image" Target="../media/image81.jpe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17" Type="http://schemas.openxmlformats.org/officeDocument/2006/relationships/image" Target="../media/image77.jpeg"/><Relationship Id="rId2" Type="http://schemas.openxmlformats.org/officeDocument/2006/relationships/image" Target="../media/image62.jpeg"/><Relationship Id="rId16" Type="http://schemas.openxmlformats.org/officeDocument/2006/relationships/image" Target="../media/image76.png"/><Relationship Id="rId20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5" Type="http://schemas.openxmlformats.org/officeDocument/2006/relationships/image" Target="../media/image75.jpeg"/><Relationship Id="rId23" Type="http://schemas.openxmlformats.org/officeDocument/2006/relationships/image" Target="../media/image83.jpeg"/><Relationship Id="rId10" Type="http://schemas.openxmlformats.org/officeDocument/2006/relationships/image" Target="../media/image70.jpeg"/><Relationship Id="rId19" Type="http://schemas.openxmlformats.org/officeDocument/2006/relationships/image" Target="../media/image79.pn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jpeg"/><Relationship Id="rId22" Type="http://schemas.openxmlformats.org/officeDocument/2006/relationships/image" Target="../media/image8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/>
          <p:cNvSpPr>
            <a:spLocks noGrp="1"/>
          </p:cNvSpPr>
          <p:nvPr>
            <p:ph type="ctrTitle"/>
          </p:nvPr>
        </p:nvSpPr>
        <p:spPr>
          <a:xfrm>
            <a:off x="-1" y="4047914"/>
            <a:ext cx="9143493" cy="594066"/>
          </a:xfrm>
        </p:spPr>
        <p:txBody>
          <a:bodyPr>
            <a:noAutofit/>
          </a:bodyPr>
          <a:lstStyle/>
          <a:p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CARTIF Technology Centre</a:t>
            </a:r>
            <a:b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Rubén GARCÍA PAJARES</a:t>
            </a:r>
            <a:br>
              <a:rPr lang="en-GB" sz="1200" b="1" spc="3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Smart Cities Area Director -  mySMARTLife Project Coordinator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4 Título"/>
          <p:cNvSpPr txBox="1">
            <a:spLocks/>
          </p:cNvSpPr>
          <p:nvPr/>
        </p:nvSpPr>
        <p:spPr>
          <a:xfrm>
            <a:off x="1632924" y="3007124"/>
            <a:ext cx="5936196" cy="605929"/>
          </a:xfrm>
          <a:prstGeom prst="rect">
            <a:avLst/>
          </a:prstGeom>
          <a:solidFill>
            <a:srgbClr val="739E8D">
              <a:alpha val="85098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1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REMOURBAN: </a:t>
            </a:r>
            <a:r>
              <a:rPr lang="en-GB" sz="20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transforming EU cities into smarter environments</a:t>
            </a:r>
            <a:endParaRPr lang="en-GB" sz="20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5 Subtítulo"/>
          <p:cNvSpPr txBox="1">
            <a:spLocks/>
          </p:cNvSpPr>
          <p:nvPr/>
        </p:nvSpPr>
        <p:spPr>
          <a:xfrm>
            <a:off x="1632924" y="3654503"/>
            <a:ext cx="5923234" cy="324036"/>
          </a:xfrm>
          <a:prstGeom prst="rect">
            <a:avLst/>
          </a:prstGeom>
          <a:solidFill>
            <a:srgbClr val="739E8D">
              <a:alpha val="85098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200" b="1" spc="3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REMOURBAN FINAL CONFERENCE - WELCOME</a:t>
            </a:r>
            <a:endParaRPr lang="es-ES_tradnl" sz="1200" b="1" spc="3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28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1560" y="555526"/>
            <a:ext cx="6804621" cy="379051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s-ES" sz="3200" i="1" dirty="0" smtClean="0"/>
              <a:t>“</a:t>
            </a:r>
            <a:r>
              <a:rPr lang="es-ES" sz="3200" i="1" dirty="0" err="1" smtClean="0"/>
              <a:t>Really</a:t>
            </a:r>
            <a:r>
              <a:rPr lang="es-ES" sz="3200" i="1" dirty="0" smtClean="0"/>
              <a:t> a </a:t>
            </a:r>
            <a:r>
              <a:rPr lang="es-ES" sz="3200" i="1" dirty="0" err="1" smtClean="0"/>
              <a:t>difficult</a:t>
            </a:r>
            <a:r>
              <a:rPr lang="es-ES" sz="3200" i="1" dirty="0" smtClean="0"/>
              <a:t> </a:t>
            </a:r>
            <a:r>
              <a:rPr lang="es-ES" sz="3200" i="1" dirty="0" err="1" smtClean="0"/>
              <a:t>challenge</a:t>
            </a:r>
            <a:r>
              <a:rPr lang="es-ES" sz="3200" i="1" dirty="0" smtClean="0"/>
              <a:t> to </a:t>
            </a:r>
            <a:r>
              <a:rPr lang="es-ES" sz="3200" i="1" dirty="0" err="1" smtClean="0"/>
              <a:t>express</a:t>
            </a:r>
            <a:r>
              <a:rPr lang="es-ES" sz="3200" i="1" dirty="0" smtClean="0"/>
              <a:t> </a:t>
            </a:r>
            <a:r>
              <a:rPr lang="es-ES" sz="3200" i="1" dirty="0" err="1" smtClean="0"/>
              <a:t>what</a:t>
            </a:r>
            <a:r>
              <a:rPr lang="es-ES" sz="3200" i="1" dirty="0" smtClean="0"/>
              <a:t> REMOURBAN has </a:t>
            </a:r>
            <a:r>
              <a:rPr lang="es-ES" sz="3200" i="1" dirty="0" err="1" smtClean="0"/>
              <a:t>meant</a:t>
            </a:r>
            <a:r>
              <a:rPr lang="es-ES" sz="3200" i="1" dirty="0" smtClean="0"/>
              <a:t> to </a:t>
            </a:r>
            <a:r>
              <a:rPr lang="es-ES" sz="3200" i="1" dirty="0" err="1" smtClean="0"/>
              <a:t>us</a:t>
            </a:r>
            <a:r>
              <a:rPr lang="es-ES" sz="3200" i="1" dirty="0" smtClean="0"/>
              <a:t>”</a:t>
            </a:r>
            <a:endParaRPr lang="es-ES" sz="3200" i="1" dirty="0"/>
          </a:p>
        </p:txBody>
      </p:sp>
    </p:spTree>
    <p:extLst>
      <p:ext uri="{BB962C8B-B14F-4D97-AF65-F5344CB8AC3E}">
        <p14:creationId xmlns:p14="http://schemas.microsoft.com/office/powerpoint/2010/main" val="18599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963764" y="3433954"/>
            <a:ext cx="841897" cy="685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cxnSp>
        <p:nvCxnSpPr>
          <p:cNvPr id="5" name="26 Conector recto"/>
          <p:cNvCxnSpPr/>
          <p:nvPr/>
        </p:nvCxnSpPr>
        <p:spPr>
          <a:xfrm>
            <a:off x="3145732" y="-17516"/>
            <a:ext cx="0" cy="518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3442" y="1038501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00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7" name="4 Forma libre"/>
          <p:cNvSpPr/>
          <p:nvPr/>
        </p:nvSpPr>
        <p:spPr>
          <a:xfrm>
            <a:off x="9922" y="2130148"/>
            <a:ext cx="1001541" cy="395118"/>
          </a:xfrm>
          <a:custGeom>
            <a:avLst/>
            <a:gdLst>
              <a:gd name="connsiteX0" fmla="*/ 0 w 2161538"/>
              <a:gd name="connsiteY0" fmla="*/ 0 h 864615"/>
              <a:gd name="connsiteX1" fmla="*/ 1729231 w 2161538"/>
              <a:gd name="connsiteY1" fmla="*/ 0 h 864615"/>
              <a:gd name="connsiteX2" fmla="*/ 2161538 w 2161538"/>
              <a:gd name="connsiteY2" fmla="*/ 432308 h 864615"/>
              <a:gd name="connsiteX3" fmla="*/ 1729231 w 2161538"/>
              <a:gd name="connsiteY3" fmla="*/ 864615 h 864615"/>
              <a:gd name="connsiteX4" fmla="*/ 0 w 2161538"/>
              <a:gd name="connsiteY4" fmla="*/ 864615 h 864615"/>
              <a:gd name="connsiteX5" fmla="*/ 0 w 2161538"/>
              <a:gd name="connsiteY5" fmla="*/ 0 h 86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1538" h="864615">
                <a:moveTo>
                  <a:pt x="0" y="0"/>
                </a:moveTo>
                <a:lnTo>
                  <a:pt x="1729231" y="0"/>
                </a:lnTo>
                <a:lnTo>
                  <a:pt x="2161538" y="432308"/>
                </a:lnTo>
                <a:lnTo>
                  <a:pt x="1729231" y="864615"/>
                </a:lnTo>
                <a:lnTo>
                  <a:pt x="0" y="864615"/>
                </a:lnTo>
                <a:lnTo>
                  <a:pt x="0" y="0"/>
                </a:lnTo>
                <a:close/>
              </a:path>
            </a:pathLst>
          </a:custGeom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44" tIns="42672" rIns="237490" bIns="4267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kern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Eco-</a:t>
            </a: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building</a:t>
            </a:r>
            <a:r>
              <a:rPr lang="es-ES" sz="1200" kern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projects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9" name="8 Forma libre"/>
          <p:cNvSpPr/>
          <p:nvPr/>
        </p:nvSpPr>
        <p:spPr>
          <a:xfrm>
            <a:off x="1677640" y="2124528"/>
            <a:ext cx="1564846" cy="395118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6316" tIns="42672" rIns="453643" bIns="4267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kern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PPP </a:t>
            </a: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EeB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10" name="11 Forma libre"/>
          <p:cNvSpPr/>
          <p:nvPr/>
        </p:nvSpPr>
        <p:spPr>
          <a:xfrm>
            <a:off x="1621114" y="2538364"/>
            <a:ext cx="1620129" cy="395118"/>
          </a:xfrm>
          <a:prstGeom prst="chevron">
            <a:avLst/>
          </a:prstGeom>
          <a:solidFill>
            <a:schemeClr val="bg2">
              <a:lumMod val="25000"/>
            </a:schemeClr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8000" tIns="42672" rIns="288000" bIns="4267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Smart 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Cities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EIP-SCC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55630" y="2658607"/>
            <a:ext cx="511852" cy="332626"/>
            <a:chOff x="177752" y="3666217"/>
            <a:chExt cx="511852" cy="332626"/>
          </a:xfrm>
        </p:grpSpPr>
        <p:sp>
          <p:nvSpPr>
            <p:cNvPr id="13" name="17 Anillo"/>
            <p:cNvSpPr/>
            <p:nvPr/>
          </p:nvSpPr>
          <p:spPr>
            <a:xfrm>
              <a:off x="177752" y="3778530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18 Forma libre"/>
            <p:cNvSpPr/>
            <p:nvPr/>
          </p:nvSpPr>
          <p:spPr>
            <a:xfrm>
              <a:off x="271739" y="3666217"/>
              <a:ext cx="417865" cy="33262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kern="1200" dirty="0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RES</a:t>
              </a:r>
              <a:endParaRPr lang="es-ES" sz="1200" kern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16" name="16 Forma libre"/>
          <p:cNvSpPr/>
          <p:nvPr/>
        </p:nvSpPr>
        <p:spPr>
          <a:xfrm>
            <a:off x="249617" y="2458591"/>
            <a:ext cx="721859" cy="332626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lvl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Buildings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155630" y="2870928"/>
            <a:ext cx="711319" cy="268686"/>
            <a:chOff x="177752" y="3912241"/>
            <a:chExt cx="711319" cy="268686"/>
          </a:xfrm>
        </p:grpSpPr>
        <p:sp>
          <p:nvSpPr>
            <p:cNvPr id="19" name="15 Anillo"/>
            <p:cNvSpPr/>
            <p:nvPr/>
          </p:nvSpPr>
          <p:spPr>
            <a:xfrm>
              <a:off x="177752" y="3992584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20 Forma libre"/>
            <p:cNvSpPr/>
            <p:nvPr/>
          </p:nvSpPr>
          <p:spPr>
            <a:xfrm>
              <a:off x="271739" y="3912241"/>
              <a:ext cx="617332" cy="26868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BEMS</a:t>
              </a:r>
              <a:endParaRPr lang="es-ES" sz="1200" kern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1" name="29 Forma libre"/>
          <p:cNvSpPr/>
          <p:nvPr/>
        </p:nvSpPr>
        <p:spPr>
          <a:xfrm>
            <a:off x="968102" y="2520011"/>
            <a:ext cx="806334" cy="339769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lvl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Energy</a:t>
            </a:r>
            <a:r>
              <a:rPr lang="es-ES" sz="1200" kern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Efficiency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22" name="32 Forma libre"/>
          <p:cNvSpPr/>
          <p:nvPr/>
        </p:nvSpPr>
        <p:spPr>
          <a:xfrm>
            <a:off x="1865401" y="2985657"/>
            <a:ext cx="1240803" cy="412089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lvl="0" algn="l" defTabSz="1022350">
              <a:spcBef>
                <a:spcPct val="0"/>
              </a:spcBef>
              <a:spcAft>
                <a:spcPct val="35000"/>
              </a:spcAft>
            </a:pP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Large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-Scale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kern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Demonstration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23" name="35 Flecha derecha"/>
          <p:cNvSpPr/>
          <p:nvPr/>
        </p:nvSpPr>
        <p:spPr>
          <a:xfrm>
            <a:off x="3149252" y="4175485"/>
            <a:ext cx="5281095" cy="400523"/>
          </a:xfrm>
          <a:prstGeom prst="rightArrow">
            <a:avLst>
              <a:gd name="adj1" fmla="val 100000"/>
              <a:gd name="adj2" fmla="val 30975"/>
            </a:avLst>
          </a:prstGeom>
          <a:solidFill>
            <a:schemeClr val="tx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Horizon</a:t>
            </a:r>
            <a:r>
              <a:rPr lang="es-ES" sz="7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2020</a:t>
            </a:r>
            <a:endParaRPr lang="es-ES" sz="7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36 Flecha izquierda"/>
          <p:cNvSpPr/>
          <p:nvPr/>
        </p:nvSpPr>
        <p:spPr>
          <a:xfrm>
            <a:off x="-517" y="4175485"/>
            <a:ext cx="3143697" cy="400523"/>
          </a:xfrm>
          <a:prstGeom prst="leftArrow">
            <a:avLst>
              <a:gd name="adj1" fmla="val 100000"/>
              <a:gd name="adj2" fmla="val 21462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749676" y="4196865"/>
            <a:ext cx="1469139" cy="361232"/>
            <a:chOff x="1058350" y="6266369"/>
            <a:chExt cx="2252695" cy="539765"/>
          </a:xfrm>
        </p:grpSpPr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350" y="6266369"/>
              <a:ext cx="944583" cy="53976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0683" y="6266374"/>
              <a:ext cx="647714" cy="539760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45339" y="6266369"/>
              <a:ext cx="665706" cy="539761"/>
            </a:xfrm>
            <a:prstGeom prst="rect">
              <a:avLst/>
            </a:prstGeom>
          </p:spPr>
        </p:pic>
      </p:grpSp>
      <p:pic>
        <p:nvPicPr>
          <p:cNvPr id="29" name="Imagen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1878" y="4203259"/>
            <a:ext cx="1064919" cy="35314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cxnSp>
        <p:nvCxnSpPr>
          <p:cNvPr id="30" name="39 Conector recto de flecha"/>
          <p:cNvCxnSpPr/>
          <p:nvPr/>
        </p:nvCxnSpPr>
        <p:spPr>
          <a:xfrm>
            <a:off x="1792909" y="1577431"/>
            <a:ext cx="0" cy="489560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1" name="Grupo 30"/>
          <p:cNvGrpSpPr/>
          <p:nvPr/>
        </p:nvGrpSpPr>
        <p:grpSpPr>
          <a:xfrm>
            <a:off x="1297888" y="1137004"/>
            <a:ext cx="841897" cy="720000"/>
            <a:chOff x="1581006" y="1055051"/>
            <a:chExt cx="841897" cy="686342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2" name="Rectángulo 31"/>
            <p:cNvSpPr/>
            <p:nvPr/>
          </p:nvSpPr>
          <p:spPr>
            <a:xfrm>
              <a:off x="1581006" y="1055051"/>
              <a:ext cx="841897" cy="6863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1581007" y="1468674"/>
              <a:ext cx="841364" cy="264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CALL - 2011</a:t>
              </a:r>
            </a:p>
          </p:txBody>
        </p:sp>
      </p:grpSp>
      <p:cxnSp>
        <p:nvCxnSpPr>
          <p:cNvPr id="35" name="39 Conector recto de flecha"/>
          <p:cNvCxnSpPr/>
          <p:nvPr/>
        </p:nvCxnSpPr>
        <p:spPr>
          <a:xfrm>
            <a:off x="2653821" y="1552953"/>
            <a:ext cx="1" cy="504961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6" name="Grupo 35"/>
          <p:cNvGrpSpPr/>
          <p:nvPr/>
        </p:nvGrpSpPr>
        <p:grpSpPr>
          <a:xfrm>
            <a:off x="2166183" y="1135522"/>
            <a:ext cx="841897" cy="720000"/>
            <a:chOff x="2500919" y="1053570"/>
            <a:chExt cx="841897" cy="699574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7" name="Rectángulo 36"/>
            <p:cNvSpPr/>
            <p:nvPr/>
          </p:nvSpPr>
          <p:spPr>
            <a:xfrm>
              <a:off x="2500919" y="1053570"/>
              <a:ext cx="841897" cy="6995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38" name="Picture 4" descr="Imag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079" y="1127850"/>
              <a:ext cx="542369" cy="3068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</p:pic>
        <p:sp>
          <p:nvSpPr>
            <p:cNvPr id="39" name="CuadroTexto 38"/>
            <p:cNvSpPr txBox="1"/>
            <p:nvPr/>
          </p:nvSpPr>
          <p:spPr>
            <a:xfrm>
              <a:off x="2507697" y="1472272"/>
              <a:ext cx="813044" cy="269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CALL - 2012</a:t>
              </a:r>
            </a:p>
          </p:txBody>
        </p:sp>
      </p:grpSp>
      <p:cxnSp>
        <p:nvCxnSpPr>
          <p:cNvPr id="40" name="39 Conector recto de flecha"/>
          <p:cNvCxnSpPr/>
          <p:nvPr/>
        </p:nvCxnSpPr>
        <p:spPr>
          <a:xfrm flipH="1">
            <a:off x="3595639" y="1055720"/>
            <a:ext cx="5536" cy="1008582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1" name="Grupo 40"/>
          <p:cNvGrpSpPr/>
          <p:nvPr/>
        </p:nvGrpSpPr>
        <p:grpSpPr>
          <a:xfrm>
            <a:off x="3171051" y="372340"/>
            <a:ext cx="856683" cy="742801"/>
            <a:chOff x="3440267" y="232186"/>
            <a:chExt cx="856683" cy="742801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42" name="Rectángulo 41"/>
            <p:cNvSpPr/>
            <p:nvPr/>
          </p:nvSpPr>
          <p:spPr>
            <a:xfrm>
              <a:off x="3440267" y="232186"/>
              <a:ext cx="841897" cy="6856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43" name="Picture 2" descr="C:\Users\Img255\Documents\RemoUrban\Immagini PPT\Logo REMOURBA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69" y="279239"/>
              <a:ext cx="417628" cy="445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</p:pic>
        <p:sp>
          <p:nvSpPr>
            <p:cNvPr id="44" name="CuadroTexto 43"/>
            <p:cNvSpPr txBox="1"/>
            <p:nvPr/>
          </p:nvSpPr>
          <p:spPr>
            <a:xfrm>
              <a:off x="3443831" y="697988"/>
              <a:ext cx="8531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SCC-01-2014</a:t>
              </a:r>
            </a:p>
          </p:txBody>
        </p:sp>
      </p:grpSp>
      <p:sp>
        <p:nvSpPr>
          <p:cNvPr id="45" name="32 Forma libre"/>
          <p:cNvSpPr/>
          <p:nvPr/>
        </p:nvSpPr>
        <p:spPr>
          <a:xfrm>
            <a:off x="1293018" y="902990"/>
            <a:ext cx="1715062" cy="198605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4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PRECURSORS</a:t>
            </a:r>
            <a:endParaRPr lang="es-ES" sz="2400" cap="all" spc="75" dirty="0">
              <a:solidFill>
                <a:schemeClr val="bg1"/>
              </a:solidFill>
              <a:latin typeface="Tw Cen MT Condensed" panose="020B0606020104020203" pitchFamily="34" charset="0"/>
              <a:ea typeface="+mj-ea"/>
              <a:cs typeface="+mj-cs"/>
            </a:endParaRPr>
          </a:p>
        </p:txBody>
      </p:sp>
      <p:sp>
        <p:nvSpPr>
          <p:cNvPr id="46" name="32 Forma libre"/>
          <p:cNvSpPr/>
          <p:nvPr/>
        </p:nvSpPr>
        <p:spPr>
          <a:xfrm>
            <a:off x="3172664" y="155393"/>
            <a:ext cx="1713509" cy="198000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4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1</a:t>
            </a:r>
            <a:r>
              <a:rPr lang="es-ES" sz="2400" cap="all" spc="75" baseline="30000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ST</a:t>
            </a:r>
            <a:r>
              <a:rPr lang="es-ES" sz="24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 REVOLUTION</a:t>
            </a:r>
            <a:endParaRPr lang="es-ES" sz="2400" cap="all" spc="75" dirty="0">
              <a:solidFill>
                <a:schemeClr val="bg1"/>
              </a:solidFill>
              <a:latin typeface="Tw Cen MT Condensed" panose="020B0606020104020203" pitchFamily="34" charset="0"/>
              <a:ea typeface="+mj-ea"/>
              <a:cs typeface="+mj-cs"/>
            </a:endParaRPr>
          </a:p>
        </p:txBody>
      </p:sp>
      <p:grpSp>
        <p:nvGrpSpPr>
          <p:cNvPr id="47" name="Grupo 46"/>
          <p:cNvGrpSpPr/>
          <p:nvPr/>
        </p:nvGrpSpPr>
        <p:grpSpPr>
          <a:xfrm>
            <a:off x="4933196" y="383475"/>
            <a:ext cx="874528" cy="697519"/>
            <a:chOff x="5969173" y="554139"/>
            <a:chExt cx="874528" cy="697519"/>
          </a:xfrm>
          <a:solidFill>
            <a:schemeClr val="bg1">
              <a:lumMod val="95000"/>
            </a:schemeClr>
          </a:solidFill>
        </p:grpSpPr>
        <p:sp>
          <p:nvSpPr>
            <p:cNvPr id="48" name="Rectángulo 47"/>
            <p:cNvSpPr/>
            <p:nvPr/>
          </p:nvSpPr>
          <p:spPr>
            <a:xfrm>
              <a:off x="5969173" y="554139"/>
              <a:ext cx="871276" cy="68565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0" name="CuadroTexto 49"/>
            <p:cNvSpPr txBox="1"/>
            <p:nvPr/>
          </p:nvSpPr>
          <p:spPr>
            <a:xfrm>
              <a:off x="5990582" y="974659"/>
              <a:ext cx="853119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SCC-01-2016</a:t>
              </a:r>
            </a:p>
          </p:txBody>
        </p:sp>
      </p:grpSp>
      <p:cxnSp>
        <p:nvCxnSpPr>
          <p:cNvPr id="51" name="39 Conector recto de flecha"/>
          <p:cNvCxnSpPr/>
          <p:nvPr/>
        </p:nvCxnSpPr>
        <p:spPr>
          <a:xfrm flipH="1">
            <a:off x="5380063" y="1038337"/>
            <a:ext cx="1102" cy="1025495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2" name="Grupo 51"/>
          <p:cNvGrpSpPr/>
          <p:nvPr/>
        </p:nvGrpSpPr>
        <p:grpSpPr>
          <a:xfrm>
            <a:off x="4950822" y="3264283"/>
            <a:ext cx="853119" cy="903157"/>
            <a:chOff x="7171587" y="4468027"/>
            <a:chExt cx="853119" cy="665291"/>
          </a:xfrm>
        </p:grpSpPr>
        <p:sp>
          <p:nvSpPr>
            <p:cNvPr id="53" name="CuadroTexto 52"/>
            <p:cNvSpPr txBox="1"/>
            <p:nvPr/>
          </p:nvSpPr>
          <p:spPr>
            <a:xfrm>
              <a:off x="7171587" y="4929272"/>
              <a:ext cx="853119" cy="204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SCC-02-2016</a:t>
              </a:r>
            </a:p>
          </p:txBody>
        </p:sp>
        <p:cxnSp>
          <p:nvCxnSpPr>
            <p:cNvPr id="54" name="39 Conector recto de flecha"/>
            <p:cNvCxnSpPr/>
            <p:nvPr/>
          </p:nvCxnSpPr>
          <p:spPr>
            <a:xfrm flipV="1">
              <a:off x="7603530" y="4468027"/>
              <a:ext cx="0" cy="172425"/>
            </a:xfrm>
            <a:prstGeom prst="straightConnector1">
              <a:avLst/>
            </a:prstGeom>
            <a:ln w="635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6" name="15 Anillo"/>
          <p:cNvSpPr/>
          <p:nvPr/>
        </p:nvSpPr>
        <p:spPr>
          <a:xfrm>
            <a:off x="1761832" y="3068234"/>
            <a:ext cx="108000" cy="108000"/>
          </a:xfrm>
          <a:prstGeom prst="donut">
            <a:avLst>
              <a:gd name="adj" fmla="val 20000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0" name="19 Anillo"/>
          <p:cNvSpPr/>
          <p:nvPr/>
        </p:nvSpPr>
        <p:spPr>
          <a:xfrm>
            <a:off x="6238175" y="3397746"/>
            <a:ext cx="108000" cy="108000"/>
          </a:xfrm>
          <a:prstGeom prst="donut">
            <a:avLst>
              <a:gd name="adj" fmla="val 20000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61" name="26 Conector recto"/>
          <p:cNvCxnSpPr/>
          <p:nvPr/>
        </p:nvCxnSpPr>
        <p:spPr>
          <a:xfrm>
            <a:off x="8430347" y="-20250"/>
            <a:ext cx="0" cy="518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35 Flecha derecha"/>
          <p:cNvSpPr/>
          <p:nvPr/>
        </p:nvSpPr>
        <p:spPr>
          <a:xfrm>
            <a:off x="8391564" y="4175087"/>
            <a:ext cx="757897" cy="400523"/>
          </a:xfrm>
          <a:prstGeom prst="rightArrow">
            <a:avLst>
              <a:gd name="adj1" fmla="val 100000"/>
              <a:gd name="adj2" fmla="val 20504"/>
            </a:avLst>
          </a:prstGeom>
          <a:solidFill>
            <a:srgbClr val="E1F7FB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s-ES" sz="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3" name="Grupo 62"/>
          <p:cNvGrpSpPr/>
          <p:nvPr/>
        </p:nvGrpSpPr>
        <p:grpSpPr>
          <a:xfrm>
            <a:off x="3199066" y="1615776"/>
            <a:ext cx="1208777" cy="332626"/>
            <a:chOff x="177752" y="3666217"/>
            <a:chExt cx="1208777" cy="332626"/>
          </a:xfrm>
        </p:grpSpPr>
        <p:sp>
          <p:nvSpPr>
            <p:cNvPr id="64" name="17 Anillo"/>
            <p:cNvSpPr/>
            <p:nvPr/>
          </p:nvSpPr>
          <p:spPr>
            <a:xfrm>
              <a:off x="177752" y="3778530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18 Forma libre"/>
            <p:cNvSpPr/>
            <p:nvPr/>
          </p:nvSpPr>
          <p:spPr>
            <a:xfrm>
              <a:off x="271739" y="3666217"/>
              <a:ext cx="1114790" cy="33262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 err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Mobility</a:t>
              </a:r>
              <a:endPara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66" name="Grupo 65"/>
          <p:cNvGrpSpPr/>
          <p:nvPr/>
        </p:nvGrpSpPr>
        <p:grpSpPr>
          <a:xfrm>
            <a:off x="3199066" y="1415760"/>
            <a:ext cx="815846" cy="332626"/>
            <a:chOff x="177752" y="3388450"/>
            <a:chExt cx="815846" cy="332626"/>
          </a:xfrm>
        </p:grpSpPr>
        <p:sp>
          <p:nvSpPr>
            <p:cNvPr id="67" name="16 Forma libre"/>
            <p:cNvSpPr/>
            <p:nvPr/>
          </p:nvSpPr>
          <p:spPr>
            <a:xfrm>
              <a:off x="271739" y="3388450"/>
              <a:ext cx="721859" cy="33262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 err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Energy</a:t>
              </a:r>
              <a:endPara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8" name="19 Anillo"/>
            <p:cNvSpPr/>
            <p:nvPr/>
          </p:nvSpPr>
          <p:spPr>
            <a:xfrm>
              <a:off x="177752" y="3500763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9" name="Grupo 68"/>
          <p:cNvGrpSpPr/>
          <p:nvPr/>
        </p:nvGrpSpPr>
        <p:grpSpPr>
          <a:xfrm>
            <a:off x="3199066" y="1828097"/>
            <a:ext cx="1079007" cy="268686"/>
            <a:chOff x="177752" y="3912241"/>
            <a:chExt cx="1079007" cy="268686"/>
          </a:xfrm>
        </p:grpSpPr>
        <p:sp>
          <p:nvSpPr>
            <p:cNvPr id="70" name="15 Anillo"/>
            <p:cNvSpPr/>
            <p:nvPr/>
          </p:nvSpPr>
          <p:spPr>
            <a:xfrm>
              <a:off x="177752" y="3992584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20 Forma libre"/>
            <p:cNvSpPr/>
            <p:nvPr/>
          </p:nvSpPr>
          <p:spPr>
            <a:xfrm>
              <a:off x="271738" y="3912241"/>
              <a:ext cx="985021" cy="26868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 err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Enabled</a:t>
              </a:r>
              <a:r>
                <a:rPr lang="es-ES" sz="1200" dirty="0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 </a:t>
              </a:r>
              <a:r>
                <a:rPr lang="es-ES" sz="1200" dirty="0" err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by</a:t>
              </a:r>
              <a:r>
                <a:rPr lang="es-ES" sz="1200" dirty="0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 </a:t>
              </a:r>
              <a:r>
                <a:rPr lang="es-ES" sz="1200" dirty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ICT</a:t>
              </a:r>
            </a:p>
          </p:txBody>
        </p:sp>
      </p:grpSp>
      <p:cxnSp>
        <p:nvCxnSpPr>
          <p:cNvPr id="72" name="39 Conector recto de flecha"/>
          <p:cNvCxnSpPr/>
          <p:nvPr/>
        </p:nvCxnSpPr>
        <p:spPr>
          <a:xfrm>
            <a:off x="4455526" y="1775800"/>
            <a:ext cx="3567" cy="293300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3" name="Grupo 72"/>
          <p:cNvGrpSpPr/>
          <p:nvPr/>
        </p:nvGrpSpPr>
        <p:grpSpPr>
          <a:xfrm>
            <a:off x="4028966" y="1129879"/>
            <a:ext cx="853119" cy="742801"/>
            <a:chOff x="3433031" y="232186"/>
            <a:chExt cx="853119" cy="742801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74" name="Rectángulo 73"/>
            <p:cNvSpPr/>
            <p:nvPr/>
          </p:nvSpPr>
          <p:spPr>
            <a:xfrm>
              <a:off x="3440267" y="232186"/>
              <a:ext cx="841897" cy="6856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5" name="CuadroTexto 74"/>
            <p:cNvSpPr txBox="1"/>
            <p:nvPr/>
          </p:nvSpPr>
          <p:spPr>
            <a:xfrm>
              <a:off x="3433031" y="697988"/>
              <a:ext cx="8531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SCC-01-2015</a:t>
              </a:r>
            </a:p>
          </p:txBody>
        </p:sp>
      </p:grpSp>
      <p:cxnSp>
        <p:nvCxnSpPr>
          <p:cNvPr id="76" name="39 Conector recto de flecha"/>
          <p:cNvCxnSpPr/>
          <p:nvPr/>
        </p:nvCxnSpPr>
        <p:spPr>
          <a:xfrm>
            <a:off x="6188696" y="1780305"/>
            <a:ext cx="0" cy="283527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7" name="Grupo 76"/>
          <p:cNvGrpSpPr/>
          <p:nvPr/>
        </p:nvGrpSpPr>
        <p:grpSpPr>
          <a:xfrm>
            <a:off x="5755919" y="1142239"/>
            <a:ext cx="883921" cy="685653"/>
            <a:chOff x="3413691" y="232186"/>
            <a:chExt cx="883921" cy="685653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78" name="Rectángulo 77"/>
            <p:cNvSpPr/>
            <p:nvPr/>
          </p:nvSpPr>
          <p:spPr>
            <a:xfrm>
              <a:off x="3425519" y="232186"/>
              <a:ext cx="841897" cy="6856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0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9" name="CuadroTexto 78"/>
            <p:cNvSpPr txBox="1"/>
            <p:nvPr/>
          </p:nvSpPr>
          <p:spPr>
            <a:xfrm>
              <a:off x="3413691" y="636243"/>
              <a:ext cx="883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s-ES" dirty="0">
                  <a:solidFill>
                    <a:srgbClr val="215E61"/>
                  </a:solidFill>
                </a:rPr>
                <a:t>SCC-01-2017</a:t>
              </a:r>
            </a:p>
          </p:txBody>
        </p:sp>
      </p:grpSp>
      <p:sp>
        <p:nvSpPr>
          <p:cNvPr id="80" name="32 Forma libre"/>
          <p:cNvSpPr/>
          <p:nvPr/>
        </p:nvSpPr>
        <p:spPr>
          <a:xfrm>
            <a:off x="4928175" y="155393"/>
            <a:ext cx="1691726" cy="198000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400" cap="all" spc="75" dirty="0" err="1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Innovation</a:t>
            </a:r>
            <a:endParaRPr lang="es-ES" sz="2400" cap="all" spc="75" dirty="0">
              <a:solidFill>
                <a:schemeClr val="bg1"/>
              </a:solidFill>
              <a:latin typeface="Tw Cen MT Condensed" panose="020B0606020104020203" pitchFamily="34" charset="0"/>
              <a:ea typeface="+mj-ea"/>
              <a:cs typeface="+mj-cs"/>
            </a:endParaRPr>
          </a:p>
        </p:txBody>
      </p:sp>
      <p:sp>
        <p:nvSpPr>
          <p:cNvPr id="82" name="32 Forma libre"/>
          <p:cNvSpPr/>
          <p:nvPr/>
        </p:nvSpPr>
        <p:spPr>
          <a:xfrm>
            <a:off x="6671164" y="155393"/>
            <a:ext cx="1713509" cy="198000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4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2</a:t>
            </a:r>
            <a:r>
              <a:rPr lang="es-ES" sz="2400" cap="all" spc="75" baseline="30000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ND</a:t>
            </a:r>
            <a:r>
              <a:rPr lang="es-ES" sz="24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 REVOLUTION</a:t>
            </a:r>
            <a:endParaRPr lang="es-ES" sz="2400" cap="all" spc="75" dirty="0">
              <a:solidFill>
                <a:schemeClr val="bg1"/>
              </a:solidFill>
              <a:latin typeface="Tw Cen MT Condensed" panose="020B0606020104020203" pitchFamily="34" charset="0"/>
              <a:ea typeface="+mj-ea"/>
              <a:cs typeface="+mj-cs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6696516" y="433123"/>
            <a:ext cx="841897" cy="685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cxnSp>
        <p:nvCxnSpPr>
          <p:cNvPr id="84" name="39 Conector recto de flecha"/>
          <p:cNvCxnSpPr/>
          <p:nvPr/>
        </p:nvCxnSpPr>
        <p:spPr>
          <a:xfrm>
            <a:off x="7117465" y="1102419"/>
            <a:ext cx="21486" cy="933983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5" name="Rectángulo 84"/>
          <p:cNvSpPr/>
          <p:nvPr/>
        </p:nvSpPr>
        <p:spPr>
          <a:xfrm>
            <a:off x="7549667" y="1181917"/>
            <a:ext cx="841897" cy="685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pic>
        <p:nvPicPr>
          <p:cNvPr id="86" name="Imagen 8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3178" y="1191101"/>
            <a:ext cx="648574" cy="416940"/>
          </a:xfrm>
          <a:prstGeom prst="rect">
            <a:avLst/>
          </a:prstGeom>
        </p:spPr>
      </p:pic>
      <p:grpSp>
        <p:nvGrpSpPr>
          <p:cNvPr id="87" name="Grupo 86"/>
          <p:cNvGrpSpPr/>
          <p:nvPr/>
        </p:nvGrpSpPr>
        <p:grpSpPr>
          <a:xfrm>
            <a:off x="6729134" y="1615776"/>
            <a:ext cx="1279603" cy="332626"/>
            <a:chOff x="177752" y="3666217"/>
            <a:chExt cx="1279603" cy="332626"/>
          </a:xfrm>
        </p:grpSpPr>
        <p:sp>
          <p:nvSpPr>
            <p:cNvPr id="88" name="17 Anillo"/>
            <p:cNvSpPr/>
            <p:nvPr/>
          </p:nvSpPr>
          <p:spPr>
            <a:xfrm>
              <a:off x="177752" y="3778530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18 Forma libre"/>
            <p:cNvSpPr/>
            <p:nvPr/>
          </p:nvSpPr>
          <p:spPr>
            <a:xfrm>
              <a:off x="271738" y="3666217"/>
              <a:ext cx="1185617" cy="33262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PED/PEB</a:t>
              </a:r>
            </a:p>
          </p:txBody>
        </p:sp>
      </p:grpSp>
      <p:grpSp>
        <p:nvGrpSpPr>
          <p:cNvPr id="90" name="Grupo 89"/>
          <p:cNvGrpSpPr/>
          <p:nvPr/>
        </p:nvGrpSpPr>
        <p:grpSpPr>
          <a:xfrm>
            <a:off x="6729134" y="1415760"/>
            <a:ext cx="815846" cy="332626"/>
            <a:chOff x="177752" y="3388450"/>
            <a:chExt cx="815846" cy="332626"/>
          </a:xfrm>
        </p:grpSpPr>
        <p:sp>
          <p:nvSpPr>
            <p:cNvPr id="91" name="16 Forma libre"/>
            <p:cNvSpPr/>
            <p:nvPr/>
          </p:nvSpPr>
          <p:spPr>
            <a:xfrm>
              <a:off x="271739" y="3388450"/>
              <a:ext cx="721859" cy="33262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 err="1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Energy</a:t>
              </a:r>
              <a:endPara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2" name="19 Anillo"/>
            <p:cNvSpPr/>
            <p:nvPr/>
          </p:nvSpPr>
          <p:spPr>
            <a:xfrm>
              <a:off x="177752" y="3500763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3" name="Grupo 92"/>
          <p:cNvGrpSpPr/>
          <p:nvPr/>
        </p:nvGrpSpPr>
        <p:grpSpPr>
          <a:xfrm>
            <a:off x="6729134" y="1828097"/>
            <a:ext cx="1246191" cy="268686"/>
            <a:chOff x="177752" y="3912241"/>
            <a:chExt cx="1246191" cy="268686"/>
          </a:xfrm>
        </p:grpSpPr>
        <p:sp>
          <p:nvSpPr>
            <p:cNvPr id="94" name="15 Anillo"/>
            <p:cNvSpPr/>
            <p:nvPr/>
          </p:nvSpPr>
          <p:spPr>
            <a:xfrm>
              <a:off x="177752" y="3992584"/>
              <a:ext cx="108000" cy="108000"/>
            </a:xfrm>
            <a:prstGeom prst="donut">
              <a:avLst>
                <a:gd name="adj" fmla="val 20000"/>
              </a:avLst>
            </a:prstGeom>
            <a:solidFill>
              <a:schemeClr val="accent1">
                <a:lumMod val="50000"/>
              </a:schemeClr>
            </a:solidFill>
            <a:ln w="63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20 Forma libre"/>
            <p:cNvSpPr/>
            <p:nvPr/>
          </p:nvSpPr>
          <p:spPr>
            <a:xfrm>
              <a:off x="271738" y="3912241"/>
              <a:ext cx="1152205" cy="268686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Positive </a:t>
              </a:r>
              <a:r>
                <a:rPr lang="es-ES" sz="1200" dirty="0" err="1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Annual</a:t>
              </a:r>
              <a:r>
                <a:rPr lang="es-ES" sz="1200" dirty="0" smtClean="0">
                  <a:solidFill>
                    <a:schemeClr val="bg1"/>
                  </a:solidFill>
                  <a:latin typeface="Tw Cen MT Condensed" panose="020B0606020104020203" pitchFamily="34" charset="0"/>
                  <a:cs typeface="Helvetica" panose="020B0604020202020204" pitchFamily="34" charset="0"/>
                </a:rPr>
                <a:t> balance</a:t>
              </a:r>
              <a:endPara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endParaRPr>
            </a:p>
          </p:txBody>
        </p:sp>
      </p:grpSp>
      <p:cxnSp>
        <p:nvCxnSpPr>
          <p:cNvPr id="96" name="39 Conector recto de flecha"/>
          <p:cNvCxnSpPr/>
          <p:nvPr/>
        </p:nvCxnSpPr>
        <p:spPr>
          <a:xfrm flipH="1">
            <a:off x="8008482" y="1859403"/>
            <a:ext cx="256" cy="231896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7" name="26 Conector recto"/>
          <p:cNvCxnSpPr/>
          <p:nvPr/>
        </p:nvCxnSpPr>
        <p:spPr>
          <a:xfrm>
            <a:off x="4910163" y="0"/>
            <a:ext cx="0" cy="518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26 Conector recto"/>
          <p:cNvCxnSpPr/>
          <p:nvPr/>
        </p:nvCxnSpPr>
        <p:spPr>
          <a:xfrm>
            <a:off x="6652342" y="-17516"/>
            <a:ext cx="0" cy="518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n 98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1992" y="3493369"/>
            <a:ext cx="758177" cy="4725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sp>
        <p:nvSpPr>
          <p:cNvPr id="101" name="CuadroTexto 100"/>
          <p:cNvSpPr txBox="1"/>
          <p:nvPr/>
        </p:nvSpPr>
        <p:spPr>
          <a:xfrm>
            <a:off x="6703758" y="853464"/>
            <a:ext cx="8531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defRPr>
            </a:lvl1pPr>
          </a:lstStyle>
          <a:p>
            <a:r>
              <a:rPr lang="es-ES" dirty="0">
                <a:solidFill>
                  <a:srgbClr val="215E61"/>
                </a:solidFill>
              </a:rPr>
              <a:t>SCC-01-2018</a:t>
            </a:r>
          </a:p>
        </p:txBody>
      </p:sp>
      <p:sp>
        <p:nvSpPr>
          <p:cNvPr id="102" name="CuadroTexto 101"/>
          <p:cNvSpPr txBox="1"/>
          <p:nvPr/>
        </p:nvSpPr>
        <p:spPr>
          <a:xfrm>
            <a:off x="7549830" y="1623020"/>
            <a:ext cx="8531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b="1" dirty="0">
                <a:solidFill>
                  <a:srgbClr val="215E6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SCC-01-2019</a:t>
            </a:r>
          </a:p>
        </p:txBody>
      </p:sp>
      <p:pic>
        <p:nvPicPr>
          <p:cNvPr id="103" name="Picture 2" descr="ATELIER | Zabala.eu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350" y="1210210"/>
            <a:ext cx="795580" cy="4488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pic>
        <p:nvPicPr>
          <p:cNvPr id="104" name="Imagen 10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17750" y="453400"/>
            <a:ext cx="392135" cy="438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05" name="32 Forma libre"/>
          <p:cNvSpPr/>
          <p:nvPr/>
        </p:nvSpPr>
        <p:spPr>
          <a:xfrm rot="5400000">
            <a:off x="7743015" y="1073105"/>
            <a:ext cx="2049932" cy="265380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800" cap="all" spc="75" dirty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EU GREEN DEAL</a:t>
            </a:r>
          </a:p>
        </p:txBody>
      </p:sp>
      <p:sp>
        <p:nvSpPr>
          <p:cNvPr id="106" name="32 Forma libre"/>
          <p:cNvSpPr/>
          <p:nvPr/>
        </p:nvSpPr>
        <p:spPr>
          <a:xfrm rot="5400000">
            <a:off x="7887066" y="3070314"/>
            <a:ext cx="1761829" cy="265380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8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HEU </a:t>
            </a:r>
            <a:r>
              <a:rPr lang="es-ES" sz="2800" cap="all" spc="75" dirty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MISSIONS</a:t>
            </a:r>
          </a:p>
        </p:txBody>
      </p:sp>
      <p:sp>
        <p:nvSpPr>
          <p:cNvPr id="108" name="Rectángulo 107"/>
          <p:cNvSpPr/>
          <p:nvPr/>
        </p:nvSpPr>
        <p:spPr>
          <a:xfrm>
            <a:off x="7481330" y="3427676"/>
            <a:ext cx="841897" cy="685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109" name="CuadroTexto 108"/>
          <p:cNvSpPr txBox="1"/>
          <p:nvPr/>
        </p:nvSpPr>
        <p:spPr>
          <a:xfrm>
            <a:off x="7479244" y="3890427"/>
            <a:ext cx="8531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rgbClr val="215E6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SCC-01-2020</a:t>
            </a:r>
            <a:endParaRPr lang="es-ES" sz="1200" b="1" dirty="0">
              <a:solidFill>
                <a:srgbClr val="215E6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pic>
        <p:nvPicPr>
          <p:cNvPr id="110" name="Picture 2" descr="Business Last Call — Stock Photo © Mediasource #7787320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7" t="27154" r="23523" b="26806"/>
          <a:stretch/>
        </p:blipFill>
        <p:spPr bwMode="auto">
          <a:xfrm>
            <a:off x="7620613" y="3482503"/>
            <a:ext cx="551329" cy="3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" name="39 Conector recto de flecha"/>
          <p:cNvCxnSpPr/>
          <p:nvPr/>
        </p:nvCxnSpPr>
        <p:spPr>
          <a:xfrm flipV="1">
            <a:off x="7884368" y="2322087"/>
            <a:ext cx="11909" cy="969917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2" name="Imagen 1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30003" y="1250488"/>
            <a:ext cx="444903" cy="281772"/>
          </a:xfrm>
          <a:prstGeom prst="rect">
            <a:avLst/>
          </a:prstGeom>
        </p:spPr>
      </p:pic>
      <p:pic>
        <p:nvPicPr>
          <p:cNvPr id="113" name="Imagen 1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2640" y="423703"/>
            <a:ext cx="458169" cy="388448"/>
          </a:xfrm>
          <a:prstGeom prst="rect">
            <a:avLst/>
          </a:prstGeom>
        </p:spPr>
      </p:pic>
      <p:pic>
        <p:nvPicPr>
          <p:cNvPr id="114" name="Imagen 1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2240" y="1262007"/>
            <a:ext cx="651862" cy="279692"/>
          </a:xfrm>
          <a:prstGeom prst="rect">
            <a:avLst/>
          </a:prstGeom>
        </p:spPr>
      </p:pic>
      <p:pic>
        <p:nvPicPr>
          <p:cNvPr id="1028" name="Picture 4" descr="HORIZON EUROPE – GENDERACTION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04" y="4237901"/>
            <a:ext cx="687233" cy="27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32 Forma libre"/>
          <p:cNvSpPr/>
          <p:nvPr/>
        </p:nvSpPr>
        <p:spPr>
          <a:xfrm>
            <a:off x="41336" y="33218"/>
            <a:ext cx="3000745" cy="806193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b" anchorCtr="0">
            <a:noAutofit/>
          </a:bodyPr>
          <a:lstStyle/>
          <a:p>
            <a:pPr algn="ctr" defTabSz="1022350">
              <a:spcBef>
                <a:spcPct val="0"/>
              </a:spcBef>
              <a:spcAft>
                <a:spcPct val="35000"/>
              </a:spcAft>
            </a:pPr>
            <a:r>
              <a:rPr lang="es-ES" sz="20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…</a:t>
            </a:r>
            <a:r>
              <a:rPr lang="es-ES" sz="2000" cap="all" spc="75" dirty="0" err="1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the</a:t>
            </a:r>
            <a:r>
              <a:rPr lang="es-ES" sz="20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 </a:t>
            </a:r>
            <a:r>
              <a:rPr lang="es-ES" sz="2000" cap="all" spc="75" dirty="0" err="1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history</a:t>
            </a:r>
            <a:r>
              <a:rPr lang="es-ES" sz="20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 of </a:t>
            </a:r>
            <a:r>
              <a:rPr lang="es-ES" sz="2000" cap="all" spc="75" dirty="0" err="1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lh</a:t>
            </a:r>
            <a:r>
              <a:rPr lang="es-ES" sz="2000" cap="all" spc="75" dirty="0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 </a:t>
            </a:r>
            <a:r>
              <a:rPr lang="es-ES" sz="2000" cap="all" spc="75" dirty="0" err="1" smtClean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rPr>
              <a:t>initiative</a:t>
            </a:r>
            <a:endParaRPr lang="es-ES" sz="2000" cap="all" spc="75" dirty="0">
              <a:solidFill>
                <a:schemeClr val="bg1"/>
              </a:solidFill>
              <a:latin typeface="Tw Cen MT Condensed" panose="020B0606020104020203" pitchFamily="34" charset="0"/>
              <a:ea typeface="+mj-ea"/>
              <a:cs typeface="+mj-cs"/>
            </a:endParaRPr>
          </a:p>
        </p:txBody>
      </p:sp>
      <p:sp>
        <p:nvSpPr>
          <p:cNvPr id="8" name="7 Forma libre"/>
          <p:cNvSpPr/>
          <p:nvPr/>
        </p:nvSpPr>
        <p:spPr>
          <a:xfrm>
            <a:off x="767847" y="2130148"/>
            <a:ext cx="1101985" cy="395118"/>
          </a:xfrm>
          <a:prstGeom prst="chevron">
            <a:avLst/>
          </a:prstGeom>
          <a:solidFill>
            <a:schemeClr val="accent1">
              <a:lumMod val="50000"/>
            </a:schemeClr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42672" rIns="0" bIns="42672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CONCERTO</a:t>
            </a:r>
          </a:p>
        </p:txBody>
      </p:sp>
      <p:sp>
        <p:nvSpPr>
          <p:cNvPr id="119" name="17 Anillo"/>
          <p:cNvSpPr/>
          <p:nvPr/>
        </p:nvSpPr>
        <p:spPr>
          <a:xfrm>
            <a:off x="153830" y="2569065"/>
            <a:ext cx="108000" cy="108000"/>
          </a:xfrm>
          <a:prstGeom prst="donut">
            <a:avLst>
              <a:gd name="adj" fmla="val 20000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9" name="16 Forma libre"/>
          <p:cNvSpPr/>
          <p:nvPr/>
        </p:nvSpPr>
        <p:spPr>
          <a:xfrm>
            <a:off x="6339433" y="3274832"/>
            <a:ext cx="988060" cy="332626"/>
          </a:xfrm>
          <a:custGeom>
            <a:avLst/>
            <a:gdLst>
              <a:gd name="connsiteX0" fmla="*/ 0 w 1670301"/>
              <a:gd name="connsiteY0" fmla="*/ 0 h 804956"/>
              <a:gd name="connsiteX1" fmla="*/ 1670301 w 1670301"/>
              <a:gd name="connsiteY1" fmla="*/ 0 h 804956"/>
              <a:gd name="connsiteX2" fmla="*/ 1670301 w 1670301"/>
              <a:gd name="connsiteY2" fmla="*/ 804956 h 804956"/>
              <a:gd name="connsiteX3" fmla="*/ 0 w 1670301"/>
              <a:gd name="connsiteY3" fmla="*/ 804956 h 804956"/>
              <a:gd name="connsiteX4" fmla="*/ 0 w 1670301"/>
              <a:gd name="connsiteY4" fmla="*/ 0 h 8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301" h="804956">
                <a:moveTo>
                  <a:pt x="0" y="0"/>
                </a:moveTo>
                <a:lnTo>
                  <a:pt x="1670301" y="0"/>
                </a:lnTo>
                <a:lnTo>
                  <a:pt x="1670301" y="804956"/>
                </a:lnTo>
                <a:lnTo>
                  <a:pt x="0" y="8049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19" tIns="0" rIns="0" bIns="-1" numCol="1" spcCol="1270" anchor="ctr" anchorCtr="0">
            <a:noAutofit/>
          </a:bodyPr>
          <a:lstStyle/>
          <a:p>
            <a:pPr lvl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Renaturing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Cities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pic>
        <p:nvPicPr>
          <p:cNvPr id="120" name="Imagen 119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215E6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3220" y="113675"/>
            <a:ext cx="2393339" cy="371453"/>
          </a:xfrm>
          <a:prstGeom prst="rect">
            <a:avLst/>
          </a:prstGeom>
        </p:spPr>
      </p:pic>
      <p:sp>
        <p:nvSpPr>
          <p:cNvPr id="122" name="17 Anillo"/>
          <p:cNvSpPr/>
          <p:nvPr/>
        </p:nvSpPr>
        <p:spPr>
          <a:xfrm>
            <a:off x="873125" y="2569065"/>
            <a:ext cx="108000" cy="108000"/>
          </a:xfrm>
          <a:prstGeom prst="donut">
            <a:avLst>
              <a:gd name="adj" fmla="val 20000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7" name="12 Forma libre"/>
          <p:cNvSpPr/>
          <p:nvPr/>
        </p:nvSpPr>
        <p:spPr>
          <a:xfrm>
            <a:off x="3060289" y="2126853"/>
            <a:ext cx="5340562" cy="395118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6316" tIns="42672" rIns="453643" bIns="42672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PPP </a:t>
            </a: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EeB</a:t>
            </a:r>
            <a:endParaRPr lang="es-ES" sz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11" name="12 Forma libre"/>
          <p:cNvSpPr/>
          <p:nvPr/>
        </p:nvSpPr>
        <p:spPr>
          <a:xfrm>
            <a:off x="3079779" y="2530209"/>
            <a:ext cx="5340562" cy="395118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6316" tIns="42672" rIns="453643" bIns="4267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</a:pP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EIP-SCC / SSC – Smart 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Cities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And 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Communitiies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Lighthouse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p</a:t>
            </a:r>
            <a:r>
              <a:rPr lang="es-ES" sz="1200" dirty="0" err="1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rojects</a:t>
            </a:r>
            <a:endParaRPr lang="es-ES" sz="1200" kern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  <p:sp>
        <p:nvSpPr>
          <p:cNvPr id="58" name="12 Forma libre"/>
          <p:cNvSpPr/>
          <p:nvPr/>
        </p:nvSpPr>
        <p:spPr>
          <a:xfrm>
            <a:off x="4788412" y="2925663"/>
            <a:ext cx="3619098" cy="395118"/>
          </a:xfrm>
          <a:prstGeom prst="chevron">
            <a:avLst/>
          </a:prstGeom>
          <a:solidFill>
            <a:srgbClr val="215E61"/>
          </a:solidFill>
          <a:ln w="6350">
            <a:noFill/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6316" tIns="42672" rIns="453643" bIns="42672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</a:pPr>
            <a:r>
              <a: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SCC </a:t>
            </a:r>
            <a:r>
              <a:rPr lang="es-ES" sz="12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- CALL </a:t>
            </a: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Area</a:t>
            </a:r>
            <a:endParaRPr lang="es-ES" sz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  <a:p>
            <a:pPr algn="ctr" defTabSz="711200">
              <a:lnSpc>
                <a:spcPct val="90000"/>
              </a:lnSpc>
              <a:spcBef>
                <a:spcPct val="0"/>
              </a:spcBef>
            </a:pP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Nature</a:t>
            </a:r>
            <a:r>
              <a: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Based</a:t>
            </a:r>
            <a:r>
              <a:rPr lang="es-ES" sz="1200" dirty="0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Tw Cen MT Condensed" panose="020B0606020104020203" pitchFamily="34" charset="0"/>
                <a:cs typeface="Helvetica" panose="020B0604020202020204" pitchFamily="34" charset="0"/>
              </a:rPr>
              <a:t>Solutions</a:t>
            </a:r>
            <a:endParaRPr lang="es-ES" sz="1200" dirty="0">
              <a:solidFill>
                <a:schemeClr val="bg1"/>
              </a:solidFill>
              <a:latin typeface="Tw Cen MT Condensed" panose="020B0606020104020203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9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 animBg="1"/>
      <p:bldP spid="10" grpId="0" animBg="1"/>
      <p:bldP spid="21" grpId="0"/>
      <p:bldP spid="22" grpId="0"/>
      <p:bldP spid="23" grpId="0" animBg="1"/>
      <p:bldP spid="24" grpId="0" animBg="1"/>
      <p:bldP spid="45" grpId="0" animBg="1"/>
      <p:bldP spid="46" grpId="0" animBg="1"/>
      <p:bldP spid="62" grpId="0" animBg="1"/>
      <p:bldP spid="80" grpId="0" animBg="1"/>
      <p:bldP spid="82" grpId="0" animBg="1"/>
      <p:bldP spid="85" grpId="0" animBg="1"/>
      <p:bldP spid="105" grpId="0" animBg="1"/>
      <p:bldP spid="106" grpId="0" animBg="1"/>
      <p:bldP spid="108" grpId="0" animBg="1"/>
      <p:bldP spid="118" grpId="0" animBg="1"/>
      <p:bldP spid="8" grpId="0" animBg="1"/>
      <p:bldP spid="59" grpId="0"/>
      <p:bldP spid="57" grpId="0" animBg="1"/>
      <p:bldP spid="11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4294967295"/>
          </p:nvPr>
        </p:nvSpPr>
        <p:spPr>
          <a:xfrm>
            <a:off x="323528" y="950913"/>
            <a:ext cx="3240360" cy="3395662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Lighthouse projects cooperation</a:t>
            </a:r>
          </a:p>
          <a:p>
            <a:pPr marL="0" indent="0">
              <a:spcBef>
                <a:spcPts val="1800"/>
              </a:spcBef>
              <a:buNone/>
              <a:tabLst>
                <a:tab pos="446088" algn="l"/>
              </a:tabLst>
            </a:pPr>
            <a:r>
              <a:rPr lang="en-GB" sz="1600" i="1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“REMOURBAN is one of the main promoters of the collaboration”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7" r="18971" b="238"/>
          <a:stretch/>
        </p:blipFill>
        <p:spPr bwMode="auto">
          <a:xfrm>
            <a:off x="2002081" y="0"/>
            <a:ext cx="714191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104075" y="2509139"/>
            <a:ext cx="3987279" cy="800953"/>
          </a:xfrm>
          <a:prstGeom prst="rect">
            <a:avLst/>
          </a:prstGeom>
          <a:solidFill>
            <a:srgbClr val="215E61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46" y="2590012"/>
            <a:ext cx="1219918" cy="69475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544" y="2571750"/>
            <a:ext cx="701172" cy="72183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4414" y="2581195"/>
            <a:ext cx="1836941" cy="71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REMOURBAN HAS BEEN…</a:t>
            </a:r>
            <a:endParaRPr lang="es-ES" dirty="0"/>
          </a:p>
        </p:txBody>
      </p:sp>
      <p:pic>
        <p:nvPicPr>
          <p:cNvPr id="3074" name="Picture 2" descr="Urban Regeneration 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933" y="1466449"/>
            <a:ext cx="1999999" cy="2880000"/>
          </a:xfrm>
          <a:prstGeom prst="rect">
            <a:avLst/>
          </a:prstGeom>
          <a:noFill/>
          <a:ln>
            <a:solidFill>
              <a:srgbClr val="215E6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st practices and lessons lear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825" y="1466449"/>
            <a:ext cx="2028169" cy="2880000"/>
          </a:xfrm>
          <a:prstGeom prst="rect">
            <a:avLst/>
          </a:prstGeom>
          <a:noFill/>
          <a:ln>
            <a:solidFill>
              <a:srgbClr val="215E6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Y&amp;FORCITIZENS Conference: Citizens to play key role in making their cities greener and more sustainable | REMOURBAN - Accelerating smart urban transformation - Newsletter No.7 - November 2018 | Scoop.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1432073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l="18331" t="28800" r="19104" b="53625"/>
          <a:stretch/>
        </p:blipFill>
        <p:spPr>
          <a:xfrm>
            <a:off x="323528" y="1995686"/>
            <a:ext cx="8496944" cy="130531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206784" y="558090"/>
            <a:ext cx="2736000" cy="4266348"/>
            <a:chOff x="206784" y="558090"/>
            <a:chExt cx="2736000" cy="4266348"/>
          </a:xfrm>
        </p:grpSpPr>
        <p:sp>
          <p:nvSpPr>
            <p:cNvPr id="7" name="Rectángulo 6"/>
            <p:cNvSpPr/>
            <p:nvPr/>
          </p:nvSpPr>
          <p:spPr>
            <a:xfrm>
              <a:off x="206784" y="558090"/>
              <a:ext cx="2736000" cy="426634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262964" y="596190"/>
              <a:ext cx="2634350" cy="4172323"/>
              <a:chOff x="141809" y="272002"/>
              <a:chExt cx="2634350" cy="4172323"/>
            </a:xfrm>
          </p:grpSpPr>
          <p:pic>
            <p:nvPicPr>
              <p:cNvPr id="2050" name="Picture 2" descr="Yes, you should put the blame on REMOURBAN | Blog CARTIF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63" t="3159" r="4414" b="17882"/>
              <a:stretch/>
            </p:blipFill>
            <p:spPr bwMode="auto">
              <a:xfrm>
                <a:off x="143800" y="272002"/>
                <a:ext cx="2628000" cy="30153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EU Project Boosts Use of E-Vehicles in Valladolid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821" b="17400"/>
              <a:stretch/>
            </p:blipFill>
            <p:spPr bwMode="auto">
              <a:xfrm>
                <a:off x="141809" y="2882529"/>
                <a:ext cx="2628000" cy="12373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32 Forma libre"/>
              <p:cNvSpPr/>
              <p:nvPr/>
            </p:nvSpPr>
            <p:spPr>
              <a:xfrm>
                <a:off x="148159" y="4149311"/>
                <a:ext cx="2628000" cy="295014"/>
              </a:xfrm>
              <a:custGeom>
                <a:avLst/>
                <a:gdLst>
                  <a:gd name="connsiteX0" fmla="*/ 0 w 1670301"/>
                  <a:gd name="connsiteY0" fmla="*/ 0 h 804956"/>
                  <a:gd name="connsiteX1" fmla="*/ 1670301 w 1670301"/>
                  <a:gd name="connsiteY1" fmla="*/ 0 h 804956"/>
                  <a:gd name="connsiteX2" fmla="*/ 1670301 w 1670301"/>
                  <a:gd name="connsiteY2" fmla="*/ 804956 h 804956"/>
                  <a:gd name="connsiteX3" fmla="*/ 0 w 1670301"/>
                  <a:gd name="connsiteY3" fmla="*/ 804956 h 804956"/>
                  <a:gd name="connsiteX4" fmla="*/ 0 w 1670301"/>
                  <a:gd name="connsiteY4" fmla="*/ 0 h 80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0301" h="804956">
                    <a:moveTo>
                      <a:pt x="0" y="0"/>
                    </a:moveTo>
                    <a:lnTo>
                      <a:pt x="1670301" y="0"/>
                    </a:lnTo>
                    <a:lnTo>
                      <a:pt x="1670301" y="804956"/>
                    </a:lnTo>
                    <a:lnTo>
                      <a:pt x="0" y="8049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8419" tIns="0" rIns="0" bIns="-1" numCol="1" spcCol="1270" anchor="ctr" anchorCtr="0">
                <a:noAutofit/>
              </a:bodyPr>
              <a:lstStyle/>
              <a:p>
                <a:pPr algn="ctr" defTabSz="10223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3600" cap="all" spc="75" dirty="0" smtClean="0">
                    <a:solidFill>
                      <a:schemeClr val="bg1"/>
                    </a:solidFill>
                    <a:latin typeface="Tw Cen MT Condensed" panose="020B0606020104020203" pitchFamily="34" charset="0"/>
                    <a:ea typeface="+mj-ea"/>
                    <a:cs typeface="+mj-cs"/>
                  </a:rPr>
                  <a:t>VALLADOLID</a:t>
                </a:r>
                <a:endParaRPr lang="es-ES" sz="3600" cap="all" spc="75" dirty="0">
                  <a:solidFill>
                    <a:schemeClr val="bg1"/>
                  </a:solidFill>
                  <a:latin typeface="Tw Cen MT Condensed" panose="020B0606020104020203" pitchFamily="34" charset="0"/>
                  <a:ea typeface="+mj-ea"/>
                  <a:cs typeface="+mj-cs"/>
                </a:endParaRPr>
              </a:p>
            </p:txBody>
          </p:sp>
        </p:grpSp>
      </p:grpSp>
      <p:grpSp>
        <p:nvGrpSpPr>
          <p:cNvPr id="8" name="Grupo 7"/>
          <p:cNvGrpSpPr/>
          <p:nvPr/>
        </p:nvGrpSpPr>
        <p:grpSpPr>
          <a:xfrm>
            <a:off x="3180803" y="558090"/>
            <a:ext cx="2736000" cy="4266348"/>
            <a:chOff x="3324111" y="650034"/>
            <a:chExt cx="2736000" cy="4266348"/>
          </a:xfrm>
        </p:grpSpPr>
        <p:sp>
          <p:nvSpPr>
            <p:cNvPr id="20" name="Rectángulo 19"/>
            <p:cNvSpPr/>
            <p:nvPr/>
          </p:nvSpPr>
          <p:spPr>
            <a:xfrm>
              <a:off x="3324111" y="650034"/>
              <a:ext cx="2736000" cy="426634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054" name="Picture 6" descr="REMOURBAN study tour features electric bus charging in Nottingham ...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8111" y="690014"/>
              <a:ext cx="2628000" cy="1901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10"/>
            <a:srcRect l="55512" t="34160" r="15350" b="25520"/>
            <a:stretch/>
          </p:blipFill>
          <p:spPr>
            <a:xfrm>
              <a:off x="3378111" y="2545464"/>
              <a:ext cx="2628000" cy="1988757"/>
            </a:xfrm>
            <a:prstGeom prst="rect">
              <a:avLst/>
            </a:prstGeom>
          </p:spPr>
        </p:pic>
        <p:sp>
          <p:nvSpPr>
            <p:cNvPr id="16" name="32 Forma libre"/>
            <p:cNvSpPr/>
            <p:nvPr/>
          </p:nvSpPr>
          <p:spPr>
            <a:xfrm>
              <a:off x="3378111" y="4579820"/>
              <a:ext cx="2628000" cy="295200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algn="ctr" defTabSz="1022350"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cap="all" spc="75" dirty="0" smtClean="0">
                  <a:solidFill>
                    <a:schemeClr val="bg1"/>
                  </a:solidFill>
                  <a:latin typeface="Tw Cen MT Condensed" panose="020B0606020104020203" pitchFamily="34" charset="0"/>
                  <a:ea typeface="+mj-ea"/>
                  <a:cs typeface="+mj-cs"/>
                </a:rPr>
                <a:t>NOTTINGHAM</a:t>
              </a:r>
              <a:endParaRPr lang="es-ES" sz="3600" cap="all" spc="75" dirty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6204651" y="558090"/>
            <a:ext cx="2736000" cy="4266348"/>
            <a:chOff x="6503974" y="626349"/>
            <a:chExt cx="2736000" cy="4266348"/>
          </a:xfrm>
        </p:grpSpPr>
        <p:sp>
          <p:nvSpPr>
            <p:cNvPr id="21" name="Rectángulo 20"/>
            <p:cNvSpPr/>
            <p:nvPr/>
          </p:nvSpPr>
          <p:spPr>
            <a:xfrm>
              <a:off x="6503974" y="626349"/>
              <a:ext cx="2736000" cy="426634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056" name="Picture 8" descr="Tepebaşı Belediyes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974" y="671626"/>
              <a:ext cx="2628000" cy="1748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s://www.eltis.org/sites/default/files/news/remourban_tepebasi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974" y="2507712"/>
              <a:ext cx="2628000" cy="197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32 Forma libre"/>
            <p:cNvSpPr/>
            <p:nvPr/>
          </p:nvSpPr>
          <p:spPr>
            <a:xfrm>
              <a:off x="6557974" y="4563124"/>
              <a:ext cx="2628000" cy="295200"/>
            </a:xfrm>
            <a:custGeom>
              <a:avLst/>
              <a:gdLst>
                <a:gd name="connsiteX0" fmla="*/ 0 w 1670301"/>
                <a:gd name="connsiteY0" fmla="*/ 0 h 804956"/>
                <a:gd name="connsiteX1" fmla="*/ 1670301 w 1670301"/>
                <a:gd name="connsiteY1" fmla="*/ 0 h 804956"/>
                <a:gd name="connsiteX2" fmla="*/ 1670301 w 1670301"/>
                <a:gd name="connsiteY2" fmla="*/ 804956 h 804956"/>
                <a:gd name="connsiteX3" fmla="*/ 0 w 1670301"/>
                <a:gd name="connsiteY3" fmla="*/ 804956 h 804956"/>
                <a:gd name="connsiteX4" fmla="*/ 0 w 1670301"/>
                <a:gd name="connsiteY4" fmla="*/ 0 h 80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301" h="804956">
                  <a:moveTo>
                    <a:pt x="0" y="0"/>
                  </a:moveTo>
                  <a:lnTo>
                    <a:pt x="1670301" y="0"/>
                  </a:lnTo>
                  <a:lnTo>
                    <a:pt x="1670301" y="804956"/>
                  </a:lnTo>
                  <a:lnTo>
                    <a:pt x="0" y="804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19" tIns="0" rIns="0" bIns="-1" numCol="1" spcCol="1270" anchor="ctr" anchorCtr="0">
              <a:noAutofit/>
            </a:bodyPr>
            <a:lstStyle/>
            <a:p>
              <a:pPr algn="ctr" defTabSz="1022350"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cap="all" spc="75" dirty="0" smtClean="0">
                  <a:solidFill>
                    <a:schemeClr val="bg1"/>
                  </a:solidFill>
                  <a:latin typeface="Tw Cen MT Condensed" panose="020B0606020104020203" pitchFamily="34" charset="0"/>
                  <a:ea typeface="+mj-ea"/>
                  <a:cs typeface="+mj-cs"/>
                </a:rPr>
                <a:t>TEPEBASI</a:t>
              </a:r>
              <a:endParaRPr lang="es-ES" sz="3600" cap="all" spc="75" dirty="0">
                <a:solidFill>
                  <a:schemeClr val="bg1"/>
                </a:solidFill>
                <a:latin typeface="Tw Cen MT Condensed" panose="020B0606020104020203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1764480" y="1441898"/>
            <a:ext cx="2736000" cy="2434292"/>
            <a:chOff x="1045942" y="4109250"/>
            <a:chExt cx="2736000" cy="2434292"/>
          </a:xfrm>
        </p:grpSpPr>
        <p:grpSp>
          <p:nvGrpSpPr>
            <p:cNvPr id="27" name="Grupo 26"/>
            <p:cNvGrpSpPr/>
            <p:nvPr/>
          </p:nvGrpSpPr>
          <p:grpSpPr>
            <a:xfrm>
              <a:off x="1045942" y="4109250"/>
              <a:ext cx="2736000" cy="2434292"/>
              <a:chOff x="3324111" y="2482090"/>
              <a:chExt cx="2736000" cy="2434292"/>
            </a:xfrm>
          </p:grpSpPr>
          <p:sp>
            <p:nvSpPr>
              <p:cNvPr id="28" name="Rectángulo 27"/>
              <p:cNvSpPr/>
              <p:nvPr/>
            </p:nvSpPr>
            <p:spPr>
              <a:xfrm>
                <a:off x="3324111" y="2482090"/>
                <a:ext cx="2736000" cy="243429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1" name="32 Forma libre"/>
              <p:cNvSpPr/>
              <p:nvPr/>
            </p:nvSpPr>
            <p:spPr>
              <a:xfrm>
                <a:off x="3378111" y="4579820"/>
                <a:ext cx="2628000" cy="295200"/>
              </a:xfrm>
              <a:custGeom>
                <a:avLst/>
                <a:gdLst>
                  <a:gd name="connsiteX0" fmla="*/ 0 w 1670301"/>
                  <a:gd name="connsiteY0" fmla="*/ 0 h 804956"/>
                  <a:gd name="connsiteX1" fmla="*/ 1670301 w 1670301"/>
                  <a:gd name="connsiteY1" fmla="*/ 0 h 804956"/>
                  <a:gd name="connsiteX2" fmla="*/ 1670301 w 1670301"/>
                  <a:gd name="connsiteY2" fmla="*/ 804956 h 804956"/>
                  <a:gd name="connsiteX3" fmla="*/ 0 w 1670301"/>
                  <a:gd name="connsiteY3" fmla="*/ 804956 h 804956"/>
                  <a:gd name="connsiteX4" fmla="*/ 0 w 1670301"/>
                  <a:gd name="connsiteY4" fmla="*/ 0 h 80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0301" h="804956">
                    <a:moveTo>
                      <a:pt x="0" y="0"/>
                    </a:moveTo>
                    <a:lnTo>
                      <a:pt x="1670301" y="0"/>
                    </a:lnTo>
                    <a:lnTo>
                      <a:pt x="1670301" y="804956"/>
                    </a:lnTo>
                    <a:lnTo>
                      <a:pt x="0" y="8049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8419" tIns="0" rIns="0" bIns="-1" numCol="1" spcCol="1270" anchor="ctr" anchorCtr="0">
                <a:noAutofit/>
              </a:bodyPr>
              <a:lstStyle/>
              <a:p>
                <a:pPr algn="ctr" defTabSz="10223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3600" cap="all" spc="75" dirty="0" smtClean="0">
                    <a:solidFill>
                      <a:schemeClr val="bg1"/>
                    </a:solidFill>
                    <a:latin typeface="Tw Cen MT Condensed" panose="020B0606020104020203" pitchFamily="34" charset="0"/>
                    <a:ea typeface="+mj-ea"/>
                    <a:cs typeface="+mj-cs"/>
                  </a:rPr>
                  <a:t>SERAING</a:t>
                </a:r>
                <a:endParaRPr lang="es-ES" sz="3600" cap="all" spc="75" dirty="0">
                  <a:solidFill>
                    <a:schemeClr val="bg1"/>
                  </a:solidFill>
                  <a:latin typeface="Tw Cen MT Condensed" panose="020B0606020104020203" pitchFamily="34" charset="0"/>
                  <a:ea typeface="+mj-ea"/>
                  <a:cs typeface="+mj-cs"/>
                </a:endParaRPr>
              </a:p>
            </p:txBody>
          </p:sp>
        </p:grpSp>
        <p:pic>
          <p:nvPicPr>
            <p:cNvPr id="2060" name="Picture 12" descr="City Overview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860" y="4186330"/>
              <a:ext cx="2628000" cy="1931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upo 12"/>
          <p:cNvGrpSpPr/>
          <p:nvPr/>
        </p:nvGrpSpPr>
        <p:grpSpPr>
          <a:xfrm>
            <a:off x="4788328" y="1419622"/>
            <a:ext cx="2736000" cy="2456568"/>
            <a:chOff x="4069790" y="4086974"/>
            <a:chExt cx="2736000" cy="2456568"/>
          </a:xfrm>
        </p:grpSpPr>
        <p:grpSp>
          <p:nvGrpSpPr>
            <p:cNvPr id="32" name="Grupo 31"/>
            <p:cNvGrpSpPr/>
            <p:nvPr/>
          </p:nvGrpSpPr>
          <p:grpSpPr>
            <a:xfrm>
              <a:off x="4069790" y="4086974"/>
              <a:ext cx="2736000" cy="2456568"/>
              <a:chOff x="6503974" y="2436129"/>
              <a:chExt cx="2736000" cy="2456568"/>
            </a:xfrm>
          </p:grpSpPr>
          <p:sp>
            <p:nvSpPr>
              <p:cNvPr id="33" name="Rectángulo 32"/>
              <p:cNvSpPr/>
              <p:nvPr/>
            </p:nvSpPr>
            <p:spPr>
              <a:xfrm>
                <a:off x="6503974" y="2436129"/>
                <a:ext cx="2736000" cy="245656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32 Forma libre"/>
              <p:cNvSpPr/>
              <p:nvPr/>
            </p:nvSpPr>
            <p:spPr>
              <a:xfrm>
                <a:off x="6557974" y="4563124"/>
                <a:ext cx="2628000" cy="295200"/>
              </a:xfrm>
              <a:custGeom>
                <a:avLst/>
                <a:gdLst>
                  <a:gd name="connsiteX0" fmla="*/ 0 w 1670301"/>
                  <a:gd name="connsiteY0" fmla="*/ 0 h 804956"/>
                  <a:gd name="connsiteX1" fmla="*/ 1670301 w 1670301"/>
                  <a:gd name="connsiteY1" fmla="*/ 0 h 804956"/>
                  <a:gd name="connsiteX2" fmla="*/ 1670301 w 1670301"/>
                  <a:gd name="connsiteY2" fmla="*/ 804956 h 804956"/>
                  <a:gd name="connsiteX3" fmla="*/ 0 w 1670301"/>
                  <a:gd name="connsiteY3" fmla="*/ 804956 h 804956"/>
                  <a:gd name="connsiteX4" fmla="*/ 0 w 1670301"/>
                  <a:gd name="connsiteY4" fmla="*/ 0 h 80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0301" h="804956">
                    <a:moveTo>
                      <a:pt x="0" y="0"/>
                    </a:moveTo>
                    <a:lnTo>
                      <a:pt x="1670301" y="0"/>
                    </a:lnTo>
                    <a:lnTo>
                      <a:pt x="1670301" y="804956"/>
                    </a:lnTo>
                    <a:lnTo>
                      <a:pt x="0" y="8049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8419" tIns="0" rIns="0" bIns="-1" numCol="1" spcCol="1270" anchor="ctr" anchorCtr="0">
                <a:noAutofit/>
              </a:bodyPr>
              <a:lstStyle/>
              <a:p>
                <a:pPr algn="ctr" defTabSz="10223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3600" cap="all" spc="75" dirty="0" err="1" smtClean="0">
                    <a:solidFill>
                      <a:schemeClr val="bg1"/>
                    </a:solidFill>
                    <a:latin typeface="Tw Cen MT Condensed" panose="020B0606020104020203" pitchFamily="34" charset="0"/>
                    <a:ea typeface="+mj-ea"/>
                    <a:cs typeface="+mj-cs"/>
                  </a:rPr>
                  <a:t>MISKOLç</a:t>
                </a:r>
                <a:endParaRPr lang="es-ES" sz="3600" cap="all" spc="75" dirty="0">
                  <a:solidFill>
                    <a:schemeClr val="bg1"/>
                  </a:solidFill>
                  <a:latin typeface="Tw Cen MT Condensed" panose="020B0606020104020203" pitchFamily="34" charset="0"/>
                  <a:ea typeface="+mj-ea"/>
                  <a:cs typeface="+mj-cs"/>
                </a:endParaRPr>
              </a:p>
            </p:txBody>
          </p:sp>
        </p:grpSp>
        <p:pic>
          <p:nvPicPr>
            <p:cNvPr id="2062" name="Picture 14" descr="City Overview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2968" y="4176391"/>
              <a:ext cx="2628000" cy="1931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232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1560" y="555526"/>
            <a:ext cx="6804621" cy="379051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s-ES" sz="3200" i="1" dirty="0" smtClean="0"/>
              <a:t>and </a:t>
            </a:r>
            <a:r>
              <a:rPr lang="es-ES" sz="3200" i="1" dirty="0" err="1" smtClean="0"/>
              <a:t>apart</a:t>
            </a:r>
            <a:r>
              <a:rPr lang="es-ES" sz="3200" i="1" dirty="0" smtClean="0"/>
              <a:t> </a:t>
            </a:r>
            <a:r>
              <a:rPr lang="es-ES" sz="3200" i="1" dirty="0" err="1" smtClean="0"/>
              <a:t>from</a:t>
            </a:r>
            <a:r>
              <a:rPr lang="es-ES" sz="3200" i="1" dirty="0" smtClean="0"/>
              <a:t> </a:t>
            </a:r>
            <a:r>
              <a:rPr lang="es-ES" sz="3200" i="1" dirty="0" err="1" smtClean="0"/>
              <a:t>that</a:t>
            </a:r>
            <a:r>
              <a:rPr lang="es-ES" sz="3200" i="1" dirty="0" smtClean="0"/>
              <a:t>…</a:t>
            </a:r>
            <a:endParaRPr lang="es-ES" sz="3200" i="1" dirty="0"/>
          </a:p>
        </p:txBody>
      </p:sp>
    </p:spTree>
    <p:extLst>
      <p:ext uri="{BB962C8B-B14F-4D97-AF65-F5344CB8AC3E}">
        <p14:creationId xmlns:p14="http://schemas.microsoft.com/office/powerpoint/2010/main" val="16699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</a:t>
            </a:r>
            <a:r>
              <a:rPr lang="es-ES" i="1" dirty="0" smtClean="0"/>
              <a:t>A GREAT FAMILY OF FRIENDS</a:t>
            </a:r>
            <a:endParaRPr lang="es-ES" i="1" dirty="0"/>
          </a:p>
        </p:txBody>
      </p:sp>
      <p:sp>
        <p:nvSpPr>
          <p:cNvPr id="2" name="Rectángulo 1"/>
          <p:cNvSpPr/>
          <p:nvPr/>
        </p:nvSpPr>
        <p:spPr>
          <a:xfrm>
            <a:off x="1877224" y="1434862"/>
            <a:ext cx="5400600" cy="3096344"/>
          </a:xfrm>
          <a:prstGeom prst="rect">
            <a:avLst/>
          </a:prstGeom>
          <a:solidFill>
            <a:srgbClr val="215E61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ACCIONA Construcción S.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06005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ADOLU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58443"/>
            <a:ext cx="19050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REBS - SERA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63180"/>
            <a:ext cx="19050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YUNTAMIENTO DE VALLADOL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72680"/>
            <a:ext cx="190500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AR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6788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EMIR ENERJ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01293"/>
            <a:ext cx="190500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ENERG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20342"/>
            <a:ext cx="1905000" cy="60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GM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72692"/>
            <a:ext cx="1905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BERDROLA INGENIERIA Y CONTRUCCION SAU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72718"/>
            <a:ext cx="19050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INFOHUB LIMITED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77480"/>
            <a:ext cx="1905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MISKOLC HOLDI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44167"/>
            <a:ext cx="190500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NOTTINGHAM CITY COUNCIL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06055"/>
            <a:ext cx="1905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NOTTINGHAM ENERGY PARTNERSHIP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10805"/>
            <a:ext cx="19050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NOTTINGHAM TRENT UNIVERSITY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48917"/>
            <a:ext cx="1905000" cy="5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OFFICINAE VERD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48867"/>
            <a:ext cx="1905000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OLCSAN TECHNOLOGY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34618"/>
            <a:ext cx="19050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SASI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06042"/>
            <a:ext cx="19050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STEINBEIS EUROPA ZENTRUM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82242"/>
            <a:ext cx="19050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TEPEBASI/ESKISEHIR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77355"/>
            <a:ext cx="1905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VEOLIA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34618"/>
            <a:ext cx="19050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XERIDIA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91630"/>
            <a:ext cx="190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youris.com GEI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72743"/>
            <a:ext cx="19050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5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45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0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 </a:t>
            </a:r>
            <a:r>
              <a:rPr lang="es-ES" i="1" dirty="0" smtClean="0"/>
              <a:t>A FLAGSHIP PROJECT IN ALL SENSES</a:t>
            </a:r>
            <a:endParaRPr lang="es-ES" i="1" dirty="0"/>
          </a:p>
        </p:txBody>
      </p:sp>
      <p:pic>
        <p:nvPicPr>
          <p:cNvPr id="4100" name="Picture 4" descr="4-congreso-ciudades-inteligentes-refleja-apuesta-espanol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r="6554"/>
          <a:stretch/>
        </p:blipFill>
        <p:spPr bwMode="auto">
          <a:xfrm>
            <a:off x="4860032" y="1635646"/>
            <a:ext cx="4083436" cy="25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mourban coordinator: final int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35646"/>
            <a:ext cx="4624054" cy="25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74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smtClean="0"/>
              <a:t>CONGRATULATIONS</a:t>
            </a:r>
            <a:endParaRPr lang="es-ES" i="1" dirty="0"/>
          </a:p>
        </p:txBody>
      </p:sp>
      <p:pic>
        <p:nvPicPr>
          <p:cNvPr id="1026" name="Picture 2" descr="http://www.remourban.eu/imgpub/239508/0/0/REMOURBAN_group_150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79" y="1059582"/>
            <a:ext cx="8640000" cy="330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78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ubtítulo"/>
          <p:cNvSpPr txBox="1">
            <a:spLocks/>
          </p:cNvSpPr>
          <p:nvPr/>
        </p:nvSpPr>
        <p:spPr>
          <a:xfrm>
            <a:off x="1632924" y="3114443"/>
            <a:ext cx="5923234" cy="681443"/>
          </a:xfrm>
          <a:prstGeom prst="rect">
            <a:avLst/>
          </a:prstGeom>
          <a:solidFill>
            <a:srgbClr val="739E8D">
              <a:alpha val="85098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spc="3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attention!</a:t>
            </a:r>
            <a:endParaRPr lang="en-GB" sz="2800" b="1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161</Words>
  <Application>Microsoft Office PowerPoint</Application>
  <PresentationFormat>Presentación en pantalla (16:9)</PresentationFormat>
  <Paragraphs>58</Paragraphs>
  <Slides>10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 Unicode MS</vt:lpstr>
      <vt:lpstr>Arial</vt:lpstr>
      <vt:lpstr>Calibri</vt:lpstr>
      <vt:lpstr>Corbel</vt:lpstr>
      <vt:lpstr>Gadugi</vt:lpstr>
      <vt:lpstr>Helvetica</vt:lpstr>
      <vt:lpstr>Meiryo</vt:lpstr>
      <vt:lpstr>Tw Cen MT Condensed</vt:lpstr>
      <vt:lpstr>Tema di Office</vt:lpstr>
      <vt:lpstr>CARTIF Technology Centre Rubén GARCÍA PAJARES Smart Cities Area Director -  mySMARTLife Project Coordinator</vt:lpstr>
      <vt:lpstr>Presentación de PowerPoint</vt:lpstr>
      <vt:lpstr>Presentación de PowerPoint</vt:lpstr>
      <vt:lpstr>Presentación de PowerPoint</vt:lpstr>
      <vt:lpstr>REMOURBAN HAS BEEN…</vt:lpstr>
      <vt:lpstr>Presentación de PowerPoint</vt:lpstr>
      <vt:lpstr>…A GREAT FAMILY OF FRIENDS</vt:lpstr>
      <vt:lpstr>… A FLAGSHIP PROJECT IN ALL SENSES</vt:lpstr>
      <vt:lpstr>CONGRATULATIONS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CARTIF Technology Centre Miguel Á. GARCÍA-FUENTES REMOURBAN Project Coordinator</dc:title>
  <dc:creator>Miguel Á. GARCÍA-FUENTES</dc:creator>
  <cp:lastModifiedBy>Rubén García Pajares</cp:lastModifiedBy>
  <cp:revision>43</cp:revision>
  <dcterms:created xsi:type="dcterms:W3CDTF">2017-11-29T06:28:19Z</dcterms:created>
  <dcterms:modified xsi:type="dcterms:W3CDTF">2020-07-15T12:42:33Z</dcterms:modified>
</cp:coreProperties>
</file>