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956" r:id="rId5"/>
    <p:sldId id="973" r:id="rId6"/>
    <p:sldId id="1035" r:id="rId7"/>
    <p:sldId id="1036" r:id="rId8"/>
    <p:sldId id="1040" r:id="rId9"/>
    <p:sldId id="1042" r:id="rId10"/>
    <p:sldId id="1043" r:id="rId11"/>
    <p:sldId id="1037" r:id="rId12"/>
    <p:sldId id="1044" r:id="rId13"/>
    <p:sldId id="1024" r:id="rId14"/>
    <p:sldId id="1027" r:id="rId15"/>
    <p:sldId id="975" r:id="rId16"/>
    <p:sldId id="1029" r:id="rId17"/>
    <p:sldId id="1038" r:id="rId18"/>
    <p:sldId id="309" r:id="rId19"/>
    <p:sldId id="1028" r:id="rId20"/>
    <p:sldId id="1039" r:id="rId21"/>
    <p:sldId id="1014" r:id="rId22"/>
    <p:sldId id="275" r:id="rId23"/>
    <p:sldId id="1021" r:id="rId24"/>
    <p:sldId id="1025" r:id="rId25"/>
    <p:sldId id="1018" r:id="rId26"/>
    <p:sldId id="1019" r:id="rId27"/>
    <p:sldId id="1020" r:id="rId2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8" autoAdjust="0"/>
    <p:restoredTop sz="70758" autoAdjust="0"/>
  </p:normalViewPr>
  <p:slideViewPr>
    <p:cSldViewPr snapToGrid="0">
      <p:cViewPr varScale="1">
        <p:scale>
          <a:sx n="79" d="100"/>
          <a:sy n="79" d="100"/>
        </p:scale>
        <p:origin x="1832" y="184"/>
      </p:cViewPr>
      <p:guideLst/>
    </p:cSldViewPr>
  </p:slideViewPr>
  <p:notesTextViewPr>
    <p:cViewPr>
      <p:scale>
        <a:sx n="1" d="1"/>
        <a:sy n="1" d="1"/>
      </p:scale>
      <p:origin x="0" y="0"/>
    </p:cViewPr>
  </p:notesTextViewPr>
  <p:sorterViewPr>
    <p:cViewPr varScale="1">
      <p:scale>
        <a:sx n="1" d="1"/>
        <a:sy n="1" d="1"/>
      </p:scale>
      <p:origin x="0" y="-33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77E6F-CBD6-4326-8C7C-C4546F8FB4A5}" type="datetimeFigureOut">
              <a:rPr lang="fi-FI" smtClean="0"/>
              <a:t>29.7.2020</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2AB4A6-3610-4089-B471-4F684F0CC238}" type="slidenum">
              <a:rPr lang="fi-FI" smtClean="0"/>
              <a:t>‹#›</a:t>
            </a:fld>
            <a:endParaRPr lang="fi-FI"/>
          </a:p>
        </p:txBody>
      </p:sp>
    </p:spTree>
    <p:extLst>
      <p:ext uri="{BB962C8B-B14F-4D97-AF65-F5344CB8AC3E}">
        <p14:creationId xmlns:p14="http://schemas.microsoft.com/office/powerpoint/2010/main" val="3602903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ourworldindata.org/urbanization#note-18" TargetMode="External"/><Relationship Id="rId3" Type="http://schemas.openxmlformats.org/officeDocument/2006/relationships/hyperlink" Target="https://ourworldindata.org/economic-growth" TargetMode="External"/><Relationship Id="rId7" Type="http://schemas.openxmlformats.org/officeDocument/2006/relationships/hyperlink" Target="https://ourworldindata.org/urbanization#note-17"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ourworldindata.org/urbanization#note-16" TargetMode="External"/><Relationship Id="rId5" Type="http://schemas.openxmlformats.org/officeDocument/2006/relationships/hyperlink" Target="https://ourworldindata.org/urbanization#note-15" TargetMode="External"/><Relationship Id="rId10" Type="http://schemas.openxmlformats.org/officeDocument/2006/relationships/hyperlink" Target="https://ourworldindata.org/urbanization#note-20" TargetMode="External"/><Relationship Id="rId4" Type="http://schemas.openxmlformats.org/officeDocument/2006/relationships/hyperlink" Target="https://ourworldindata.org/urbanization#note-14" TargetMode="External"/><Relationship Id="rId9" Type="http://schemas.openxmlformats.org/officeDocument/2006/relationships/hyperlink" Target="https://ourworldindata.org/urbanization#note-19"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ourworldindata.org/urbanization#populations-urbanize-as-they-get-richer" TargetMode="External"/><Relationship Id="rId3" Type="http://schemas.openxmlformats.org/officeDocument/2006/relationships/hyperlink" Target="https://ourworldindata.org/grapher/access-to-electricity-urban-vs-rural" TargetMode="External"/><Relationship Id="rId7" Type="http://schemas.openxmlformats.org/officeDocument/2006/relationships/hyperlink" Target="https://ourworldindata.org/hunger-and-undernourishment#prevalence-of-stunting-in-rural-vs-urban-settings"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ourworldindata.org/indoor-air-pollution#reliance-on-solid-fuels-rural-vs-urban-households" TargetMode="External"/><Relationship Id="rId5" Type="http://schemas.openxmlformats.org/officeDocument/2006/relationships/hyperlink" Target="https://ourworldindata.org/water-access-resources-sanitation#urban-rural-gap-in-access-to-improved-water-sources" TargetMode="External"/><Relationship Id="rId4" Type="http://schemas.openxmlformats.org/officeDocument/2006/relationships/hyperlink" Target="https://ourworldindata.org/water-access-resources-sanitation#urban-rural-gap-in-access-to-sanitation-facilities" TargetMode="External"/><Relationship Id="rId9" Type="http://schemas.openxmlformats.org/officeDocument/2006/relationships/hyperlink" Target="https://ourworldindata.org/urbanization#urban-slum-population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sz="120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7F2AB4A6-3610-4089-B471-4F684F0CC238}" type="slidenum">
              <a:rPr lang="fi-FI" smtClean="0"/>
              <a:t>1</a:t>
            </a:fld>
            <a:endParaRPr lang="fi-FI"/>
          </a:p>
        </p:txBody>
      </p:sp>
    </p:spTree>
    <p:extLst>
      <p:ext uri="{BB962C8B-B14F-4D97-AF65-F5344CB8AC3E}">
        <p14:creationId xmlns:p14="http://schemas.microsoft.com/office/powerpoint/2010/main" val="1442907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b="0" i="0" dirty="0">
                <a:solidFill>
                  <a:srgbClr val="333333"/>
                </a:solidFill>
                <a:effectLst/>
                <a:latin typeface="proxima-nova"/>
              </a:rPr>
              <a:t>Cities account for 85% of global GDP generation and are also huge collectors of materials and nutrients, accounting for 75% of natural resource consumption. Cities also produce 50% of global waste and 60-80% of greenhouse gas emissions. These are symptoms of the ‘take, make, waste’ linear economy.</a:t>
            </a:r>
          </a:p>
          <a:p>
            <a:endParaRPr lang="en-US" b="0" i="0" dirty="0">
              <a:solidFill>
                <a:srgbClr val="333333"/>
              </a:solidFill>
              <a:effectLst/>
              <a:latin typeface="proxima-nova"/>
            </a:endParaRPr>
          </a:p>
          <a:p>
            <a:pPr algn="l">
              <a:buFont typeface="Arial" panose="020B0604020202020204" pitchFamily="34" charset="0"/>
              <a:buChar char="•"/>
            </a:pPr>
            <a:r>
              <a:rPr lang="en-US" b="1" i="0" dirty="0">
                <a:solidFill>
                  <a:srgbClr val="333333"/>
                </a:solidFill>
                <a:effectLst/>
                <a:latin typeface="proxima-nova"/>
              </a:rPr>
              <a:t>Thriving cities</a:t>
            </a:r>
            <a:r>
              <a:rPr lang="en-US" b="0" i="0" dirty="0">
                <a:solidFill>
                  <a:srgbClr val="333333"/>
                </a:solidFill>
                <a:effectLst/>
                <a:latin typeface="proxima-nova"/>
              </a:rPr>
              <a:t> in which economic productivity increases through reduced congestion, eliminated waste, and reduced costs. New growth and business opportunities support skills development and jobs</a:t>
            </a:r>
          </a:p>
          <a:p>
            <a:pPr algn="l">
              <a:buFont typeface="Arial" panose="020B0604020202020204" pitchFamily="34" charset="0"/>
              <a:buChar char="•"/>
            </a:pPr>
            <a:r>
              <a:rPr lang="en-US" b="1" i="0" dirty="0" err="1">
                <a:solidFill>
                  <a:srgbClr val="333333"/>
                </a:solidFill>
                <a:effectLst/>
                <a:latin typeface="proxima-nova"/>
              </a:rPr>
              <a:t>Liveable</a:t>
            </a:r>
            <a:r>
              <a:rPr lang="en-US" b="1" i="0" dirty="0">
                <a:solidFill>
                  <a:srgbClr val="333333"/>
                </a:solidFill>
                <a:effectLst/>
                <a:latin typeface="proxima-nova"/>
              </a:rPr>
              <a:t> cities</a:t>
            </a:r>
            <a:r>
              <a:rPr lang="en-US" b="0" i="0" dirty="0">
                <a:solidFill>
                  <a:srgbClr val="333333"/>
                </a:solidFill>
                <a:effectLst/>
                <a:latin typeface="proxima-nova"/>
              </a:rPr>
              <a:t> with improved air quality, reduced pollution, and enhanced social interactions</a:t>
            </a:r>
          </a:p>
          <a:p>
            <a:pPr algn="l">
              <a:buFont typeface="Arial" panose="020B0604020202020204" pitchFamily="34" charset="0"/>
              <a:buChar char="•"/>
            </a:pPr>
            <a:r>
              <a:rPr lang="en-US" b="1" i="0" dirty="0">
                <a:solidFill>
                  <a:srgbClr val="333333"/>
                </a:solidFill>
                <a:effectLst/>
                <a:latin typeface="proxima-nova"/>
              </a:rPr>
              <a:t>Resilient cities</a:t>
            </a:r>
            <a:r>
              <a:rPr lang="en-US" b="0" i="0" dirty="0">
                <a:solidFill>
                  <a:srgbClr val="333333"/>
                </a:solidFill>
                <a:effectLst/>
                <a:latin typeface="proxima-nova"/>
              </a:rPr>
              <a:t>, reducing reliance on raw materials by keeping products in use and balancing local production with global supply chains</a:t>
            </a:r>
          </a:p>
          <a:p>
            <a:endParaRPr lang="fi-FI" dirty="0"/>
          </a:p>
        </p:txBody>
      </p:sp>
      <p:sp>
        <p:nvSpPr>
          <p:cNvPr id="4" name="Dian numeron paikkamerkki 3"/>
          <p:cNvSpPr>
            <a:spLocks noGrp="1"/>
          </p:cNvSpPr>
          <p:nvPr>
            <p:ph type="sldNum" sz="quarter" idx="5"/>
          </p:nvPr>
        </p:nvSpPr>
        <p:spPr/>
        <p:txBody>
          <a:bodyPr/>
          <a:lstStyle/>
          <a:p>
            <a:fld id="{7F2AB4A6-3610-4089-B471-4F684F0CC238}" type="slidenum">
              <a:rPr lang="fi-FI" smtClean="0"/>
              <a:t>2</a:t>
            </a:fld>
            <a:endParaRPr lang="fi-FI"/>
          </a:p>
        </p:txBody>
      </p:sp>
    </p:spTree>
    <p:extLst>
      <p:ext uri="{BB962C8B-B14F-4D97-AF65-F5344CB8AC3E}">
        <p14:creationId xmlns:p14="http://schemas.microsoft.com/office/powerpoint/2010/main" val="2907801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effectLst/>
              </a:rPr>
              <a:t>In the chart we show the relationship between the share of the population living in urban areas (y-axis) and average income (gross domestic product per capita) on the x-axis. Here we see a strong relationship between urbanization and income: as countries get richer, they tend to become more urbanized.</a:t>
            </a:r>
          </a:p>
          <a:p>
            <a:r>
              <a:rPr lang="en-US" dirty="0">
                <a:effectLst/>
              </a:rPr>
              <a:t>The link between urbanization and </a:t>
            </a:r>
            <a:r>
              <a:rPr lang="en-US" u="none" strike="noStrike" dirty="0">
                <a:solidFill>
                  <a:srgbClr val="7C45D8"/>
                </a:solidFill>
                <a:effectLst/>
                <a:hlinkClick r:id="rId3"/>
              </a:rPr>
              <a:t>economic growth</a:t>
            </a:r>
            <a:r>
              <a:rPr lang="en-US" dirty="0">
                <a:effectLst/>
              </a:rPr>
              <a:t> has been well-documented.</a:t>
            </a:r>
            <a:r>
              <a:rPr lang="en-US" u="none" strike="noStrike" baseline="30000" dirty="0">
                <a:solidFill>
                  <a:srgbClr val="7C45D8"/>
                </a:solidFill>
                <a:effectLst/>
                <a:hlinkClick r:id="rId4"/>
              </a:rPr>
              <a:t>14</a:t>
            </a:r>
            <a:r>
              <a:rPr lang="en-US" baseline="30000" dirty="0">
                <a:effectLst/>
              </a:rPr>
              <a:t>,</a:t>
            </a:r>
            <a:r>
              <a:rPr lang="en-US" u="none" strike="noStrike" baseline="30000" dirty="0">
                <a:solidFill>
                  <a:srgbClr val="7C45D8"/>
                </a:solidFill>
                <a:effectLst/>
                <a:hlinkClick r:id="rId5"/>
              </a:rPr>
              <a:t>15</a:t>
            </a:r>
            <a:r>
              <a:rPr lang="en-US" baseline="30000" dirty="0">
                <a:effectLst/>
              </a:rPr>
              <a:t>,</a:t>
            </a:r>
            <a:r>
              <a:rPr lang="en-US" u="none" strike="noStrike" baseline="30000" dirty="0">
                <a:solidFill>
                  <a:srgbClr val="7C45D8"/>
                </a:solidFill>
                <a:effectLst/>
                <a:hlinkClick r:id="rId6"/>
              </a:rPr>
              <a:t>16</a:t>
            </a:r>
            <a:endParaRPr lang="en-US" dirty="0">
              <a:effectLst/>
            </a:endParaRPr>
          </a:p>
          <a:p>
            <a:r>
              <a:rPr lang="en-US" dirty="0">
                <a:effectLst/>
              </a:rPr>
              <a:t>Urbanization is complex, however there are many </a:t>
            </a:r>
            <a:r>
              <a:rPr lang="en-US" dirty="0" err="1">
                <a:effectLst/>
              </a:rPr>
              <a:t>recognised</a:t>
            </a:r>
            <a:r>
              <a:rPr lang="en-US" dirty="0">
                <a:effectLst/>
              </a:rPr>
              <a:t> benefits of urban settings (when developed successfully) including high-density of economic activity, shorter trade links, </a:t>
            </a:r>
            <a:r>
              <a:rPr lang="en-US" dirty="0" err="1">
                <a:effectLst/>
              </a:rPr>
              <a:t>utilisation</a:t>
            </a:r>
            <a:r>
              <a:rPr lang="en-US" dirty="0">
                <a:effectLst/>
              </a:rPr>
              <a:t> of human capital, shared infrastructure and division of labour.</a:t>
            </a:r>
            <a:r>
              <a:rPr lang="en-US" u="none" strike="noStrike" baseline="30000" dirty="0">
                <a:solidFill>
                  <a:srgbClr val="7C45D8"/>
                </a:solidFill>
                <a:effectLst/>
                <a:hlinkClick r:id="rId7"/>
              </a:rPr>
              <a:t>17</a:t>
            </a:r>
            <a:r>
              <a:rPr lang="en-US" baseline="30000" dirty="0">
                <a:effectLst/>
              </a:rPr>
              <a:t>,</a:t>
            </a:r>
            <a:r>
              <a:rPr lang="en-US" u="none" strike="noStrike" baseline="30000" dirty="0">
                <a:solidFill>
                  <a:srgbClr val="7C45D8"/>
                </a:solidFill>
                <a:effectLst/>
                <a:hlinkClick r:id="rId8"/>
              </a:rPr>
              <a:t>18</a:t>
            </a:r>
            <a:r>
              <a:rPr lang="en-US" baseline="30000" dirty="0">
                <a:effectLst/>
              </a:rPr>
              <a:t>,</a:t>
            </a:r>
            <a:r>
              <a:rPr lang="en-US" u="none" strike="noStrike" baseline="30000" dirty="0">
                <a:solidFill>
                  <a:srgbClr val="7C45D8"/>
                </a:solidFill>
                <a:effectLst/>
                <a:hlinkClick r:id="rId9"/>
              </a:rPr>
              <a:t>19</a:t>
            </a:r>
            <a:endParaRPr lang="en-US" dirty="0">
              <a:effectLst/>
            </a:endParaRPr>
          </a:p>
          <a:p>
            <a:r>
              <a:rPr lang="en-US" dirty="0">
                <a:effectLst/>
              </a:rPr>
              <a:t>Is there a causal feedback by which urbanization is also a predictor of future economic growth? The evidence for this is relatively weak </a:t>
            </a:r>
            <a:r>
              <a:rPr lang="en-US" b="1" i="1" dirty="0">
                <a:effectLst/>
              </a:rPr>
              <a:t>— </a:t>
            </a:r>
            <a:r>
              <a:rPr lang="en-US" dirty="0">
                <a:effectLst/>
              </a:rPr>
              <a:t>assessments of this effect suggest that countries with a higher initial urban population share do not achieve faster or slower economic growth than countries with a low initial urban population share.</a:t>
            </a:r>
            <a:r>
              <a:rPr lang="en-US" u="none" strike="noStrike" baseline="30000" dirty="0">
                <a:solidFill>
                  <a:srgbClr val="7C45D8"/>
                </a:solidFill>
                <a:effectLst/>
                <a:hlinkClick r:id="rId10"/>
              </a:rPr>
              <a:t>20</a:t>
            </a:r>
            <a:endParaRPr lang="en-US" dirty="0">
              <a:effectLst/>
            </a:endParaRPr>
          </a:p>
          <a:p>
            <a:endParaRPr lang="fi-FI" dirty="0"/>
          </a:p>
        </p:txBody>
      </p:sp>
      <p:sp>
        <p:nvSpPr>
          <p:cNvPr id="4" name="Slide Number Placeholder 3"/>
          <p:cNvSpPr>
            <a:spLocks noGrp="1"/>
          </p:cNvSpPr>
          <p:nvPr>
            <p:ph type="sldNum" sz="quarter" idx="10"/>
          </p:nvPr>
        </p:nvSpPr>
        <p:spPr/>
        <p:txBody>
          <a:bodyPr/>
          <a:lstStyle/>
          <a:p>
            <a:pPr>
              <a:defRPr/>
            </a:pPr>
            <a:fld id="{C436C280-49E3-458C-8028-4D37337BBF82}" type="slidenum">
              <a:rPr lang="en-US" smtClean="0"/>
              <a:pPr>
                <a:defRPr/>
              </a:pPr>
              <a:t>3</a:t>
            </a:fld>
            <a:endParaRPr lang="en-US"/>
          </a:p>
        </p:txBody>
      </p:sp>
    </p:spTree>
    <p:extLst>
      <p:ext uri="{BB962C8B-B14F-4D97-AF65-F5344CB8AC3E}">
        <p14:creationId xmlns:p14="http://schemas.microsoft.com/office/powerpoint/2010/main" val="119662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l"/>
            <a:r>
              <a:rPr lang="en-US" b="0" i="0" dirty="0">
                <a:solidFill>
                  <a:srgbClr val="1D3D63"/>
                </a:solidFill>
                <a:effectLst/>
                <a:latin typeface="Playfair Display"/>
              </a:rPr>
              <a:t>Urban populations tend to have higher living standards</a:t>
            </a:r>
          </a:p>
          <a:p>
            <a:pPr algn="l"/>
            <a:r>
              <a:rPr lang="en-US" b="0" i="0" dirty="0">
                <a:solidFill>
                  <a:srgbClr val="1D3D63"/>
                </a:solidFill>
                <a:effectLst/>
                <a:latin typeface="Lato"/>
              </a:rPr>
              <a:t>There are many examples </a:t>
            </a:r>
            <a:r>
              <a:rPr lang="en-US" b="1" i="1" dirty="0">
                <a:solidFill>
                  <a:srgbClr val="1D3D63"/>
                </a:solidFill>
                <a:effectLst/>
                <a:latin typeface="Lato"/>
              </a:rPr>
              <a:t>— </a:t>
            </a:r>
            <a:r>
              <a:rPr lang="en-US" b="0" i="0" dirty="0">
                <a:solidFill>
                  <a:srgbClr val="1D3D63"/>
                </a:solidFill>
                <a:effectLst/>
                <a:latin typeface="Lato"/>
              </a:rPr>
              <a:t>across broad areas of development </a:t>
            </a:r>
            <a:r>
              <a:rPr lang="en-US" b="1" i="1" dirty="0">
                <a:solidFill>
                  <a:srgbClr val="1D3D63"/>
                </a:solidFill>
                <a:effectLst/>
                <a:latin typeface="Lato"/>
              </a:rPr>
              <a:t>— </a:t>
            </a:r>
            <a:r>
              <a:rPr lang="en-US" b="0" i="0" dirty="0">
                <a:solidFill>
                  <a:srgbClr val="1D3D63"/>
                </a:solidFill>
                <a:effectLst/>
                <a:latin typeface="Lato"/>
              </a:rPr>
              <a:t>which suggest that, on average, living standards are higher in urban populations than in rural. Some examples include:</a:t>
            </a:r>
          </a:p>
          <a:p>
            <a:pPr algn="l">
              <a:buFont typeface="Arial" panose="020B0604020202020204" pitchFamily="34" charset="0"/>
              <a:buChar char="•"/>
            </a:pPr>
            <a:r>
              <a:rPr lang="en-US" b="0" i="0" dirty="0">
                <a:solidFill>
                  <a:srgbClr val="1D3D63"/>
                </a:solidFill>
                <a:effectLst/>
                <a:latin typeface="Lato"/>
              </a:rPr>
              <a:t>in nearly all countries electricity access is </a:t>
            </a:r>
            <a:r>
              <a:rPr lang="en-US" b="0" i="0" u="none" strike="noStrike" dirty="0">
                <a:solidFill>
                  <a:srgbClr val="7C45D8"/>
                </a:solidFill>
                <a:effectLst/>
                <a:latin typeface="Lato"/>
                <a:hlinkClick r:id="rId3"/>
              </a:rPr>
              <a:t>higher in urban</a:t>
            </a:r>
            <a:r>
              <a:rPr lang="en-US" b="0" i="0" dirty="0">
                <a:solidFill>
                  <a:srgbClr val="1D3D63"/>
                </a:solidFill>
                <a:effectLst/>
                <a:latin typeface="Lato"/>
              </a:rPr>
              <a:t> areas than in rural areas;</a:t>
            </a:r>
          </a:p>
          <a:p>
            <a:pPr algn="l">
              <a:buFont typeface="Arial" panose="020B0604020202020204" pitchFamily="34" charset="0"/>
              <a:buChar char="•"/>
            </a:pPr>
            <a:r>
              <a:rPr lang="en-US" b="0" i="0" dirty="0">
                <a:solidFill>
                  <a:srgbClr val="1D3D63"/>
                </a:solidFill>
                <a:effectLst/>
                <a:latin typeface="Lato"/>
              </a:rPr>
              <a:t>access to </a:t>
            </a:r>
            <a:r>
              <a:rPr lang="en-US" b="0" i="0" u="none" strike="noStrike" dirty="0">
                <a:solidFill>
                  <a:srgbClr val="7C45D8"/>
                </a:solidFill>
                <a:effectLst/>
                <a:latin typeface="Lato"/>
                <a:hlinkClick r:id="rId4"/>
              </a:rPr>
              <a:t>improved sanitation is higher</a:t>
            </a:r>
            <a:r>
              <a:rPr lang="en-US" b="0" i="0" dirty="0">
                <a:solidFill>
                  <a:srgbClr val="1D3D63"/>
                </a:solidFill>
                <a:effectLst/>
                <a:latin typeface="Lato"/>
              </a:rPr>
              <a:t> in urban areas;</a:t>
            </a:r>
          </a:p>
          <a:p>
            <a:pPr algn="l">
              <a:buFont typeface="Arial" panose="020B0604020202020204" pitchFamily="34" charset="0"/>
              <a:buChar char="•"/>
            </a:pPr>
            <a:r>
              <a:rPr lang="en-US" b="0" i="0" dirty="0">
                <a:solidFill>
                  <a:srgbClr val="1D3D63"/>
                </a:solidFill>
                <a:effectLst/>
                <a:latin typeface="Lato"/>
              </a:rPr>
              <a:t>access to </a:t>
            </a:r>
            <a:r>
              <a:rPr lang="en-US" b="0" i="0" u="none" strike="noStrike" dirty="0">
                <a:solidFill>
                  <a:srgbClr val="7C45D8"/>
                </a:solidFill>
                <a:effectLst/>
                <a:latin typeface="Lato"/>
                <a:hlinkClick r:id="rId5"/>
              </a:rPr>
              <a:t>improved drinking water is higher</a:t>
            </a:r>
            <a:r>
              <a:rPr lang="en-US" b="0" i="0" dirty="0">
                <a:solidFill>
                  <a:srgbClr val="1D3D63"/>
                </a:solidFill>
                <a:effectLst/>
                <a:latin typeface="Lato"/>
              </a:rPr>
              <a:t> in urban areas;</a:t>
            </a:r>
          </a:p>
          <a:p>
            <a:pPr algn="l">
              <a:buFont typeface="Arial" panose="020B0604020202020204" pitchFamily="34" charset="0"/>
              <a:buChar char="•"/>
            </a:pPr>
            <a:r>
              <a:rPr lang="en-US" b="0" i="0" dirty="0">
                <a:solidFill>
                  <a:srgbClr val="1D3D63"/>
                </a:solidFill>
                <a:effectLst/>
                <a:latin typeface="Lato"/>
              </a:rPr>
              <a:t>access to </a:t>
            </a:r>
            <a:r>
              <a:rPr lang="en-US" b="0" i="0" u="none" strike="noStrike" dirty="0">
                <a:solidFill>
                  <a:srgbClr val="7C45D8"/>
                </a:solidFill>
                <a:effectLst/>
                <a:latin typeface="Lato"/>
                <a:hlinkClick r:id="rId6"/>
              </a:rPr>
              <a:t>clean fuels for cooking and heating is higher</a:t>
            </a:r>
            <a:r>
              <a:rPr lang="en-US" b="0" i="0" dirty="0">
                <a:solidFill>
                  <a:srgbClr val="1D3D63"/>
                </a:solidFill>
                <a:effectLst/>
                <a:latin typeface="Lato"/>
              </a:rPr>
              <a:t> in urban areas;</a:t>
            </a:r>
          </a:p>
          <a:p>
            <a:pPr algn="l">
              <a:buFont typeface="Arial" panose="020B0604020202020204" pitchFamily="34" charset="0"/>
              <a:buChar char="•"/>
            </a:pPr>
            <a:r>
              <a:rPr lang="en-US" b="0" i="0" dirty="0">
                <a:solidFill>
                  <a:srgbClr val="1D3D63"/>
                </a:solidFill>
                <a:effectLst/>
                <a:latin typeface="Lato"/>
              </a:rPr>
              <a:t>child </a:t>
            </a:r>
            <a:r>
              <a:rPr lang="en-US" b="0" i="0" u="none" strike="noStrike" dirty="0">
                <a:solidFill>
                  <a:srgbClr val="7C45D8"/>
                </a:solidFill>
                <a:effectLst/>
                <a:latin typeface="Lato"/>
                <a:hlinkClick r:id="rId7"/>
              </a:rPr>
              <a:t>malnutrition is lower</a:t>
            </a:r>
            <a:r>
              <a:rPr lang="en-US" b="0" i="0" dirty="0">
                <a:solidFill>
                  <a:srgbClr val="1D3D63"/>
                </a:solidFill>
                <a:effectLst/>
                <a:latin typeface="Lato"/>
              </a:rPr>
              <a:t> in urban settings.</a:t>
            </a:r>
          </a:p>
          <a:p>
            <a:pPr algn="l"/>
            <a:r>
              <a:rPr lang="en-US" b="0" i="0" dirty="0">
                <a:solidFill>
                  <a:srgbClr val="1D3D63"/>
                </a:solidFill>
                <a:effectLst/>
                <a:latin typeface="Lato"/>
              </a:rPr>
              <a:t>Note, however, that it is difficult to infer causality between urbanization and these examples. Since urbanization </a:t>
            </a:r>
            <a:r>
              <a:rPr lang="en-US" b="0" i="0" u="none" strike="noStrike" dirty="0">
                <a:solidFill>
                  <a:srgbClr val="7C45D8"/>
                </a:solidFill>
                <a:effectLst/>
                <a:latin typeface="Lato"/>
                <a:hlinkClick r:id="rId8"/>
              </a:rPr>
              <a:t>shows a strong correlation</a:t>
            </a:r>
            <a:r>
              <a:rPr lang="en-US" b="0" i="0" dirty="0">
                <a:solidFill>
                  <a:srgbClr val="1D3D63"/>
                </a:solidFill>
                <a:effectLst/>
                <a:latin typeface="Lato"/>
              </a:rPr>
              <a:t> with income, such relationships may instead simply show the effect of higher incomes on electricity access, sanitation, drinking water and nutrition. Furthermore, there can also be significant inequalities within urban areas; this is evidenced by the fact that across many low-to-middle income countries a high share of the urban population </a:t>
            </a:r>
            <a:r>
              <a:rPr lang="en-US" b="0" i="0" u="none" strike="noStrike" dirty="0">
                <a:solidFill>
                  <a:srgbClr val="7C45D8"/>
                </a:solidFill>
                <a:effectLst/>
                <a:latin typeface="Lato"/>
                <a:hlinkClick r:id="rId9"/>
              </a:rPr>
              <a:t>live in slum households</a:t>
            </a:r>
            <a:r>
              <a:rPr lang="en-US" b="0" i="0" dirty="0">
                <a:solidFill>
                  <a:srgbClr val="1D3D63"/>
                </a:solidFill>
                <a:effectLst/>
                <a:latin typeface="Lato"/>
              </a:rPr>
              <a:t> (which lack access to all of the basic resources).</a:t>
            </a:r>
          </a:p>
          <a:p>
            <a:endParaRPr lang="fi-FI" dirty="0"/>
          </a:p>
        </p:txBody>
      </p:sp>
      <p:sp>
        <p:nvSpPr>
          <p:cNvPr id="4" name="Dian numeron paikkamerkki 3"/>
          <p:cNvSpPr>
            <a:spLocks noGrp="1"/>
          </p:cNvSpPr>
          <p:nvPr>
            <p:ph type="sldNum" sz="quarter" idx="5"/>
          </p:nvPr>
        </p:nvSpPr>
        <p:spPr/>
        <p:txBody>
          <a:bodyPr/>
          <a:lstStyle/>
          <a:p>
            <a:fld id="{7F2AB4A6-3610-4089-B471-4F684F0CC238}" type="slidenum">
              <a:rPr lang="fi-FI" smtClean="0"/>
              <a:t>4</a:t>
            </a:fld>
            <a:endParaRPr lang="fi-FI"/>
          </a:p>
        </p:txBody>
      </p:sp>
    </p:spTree>
    <p:extLst>
      <p:ext uri="{BB962C8B-B14F-4D97-AF65-F5344CB8AC3E}">
        <p14:creationId xmlns:p14="http://schemas.microsoft.com/office/powerpoint/2010/main" val="352460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i-FI" dirty="0"/>
              <a:t>Arvoketjujen</a:t>
            </a:r>
            <a:r>
              <a:rPr lang="fi-FI" baseline="0" dirty="0"/>
              <a:t> muutos</a:t>
            </a:r>
            <a:endParaRPr lang="fi-FI" dirty="0"/>
          </a:p>
          <a:p>
            <a:endParaRPr lang="fi-FI" dirty="0"/>
          </a:p>
        </p:txBody>
      </p:sp>
      <p:sp>
        <p:nvSpPr>
          <p:cNvPr id="4" name="Slide Number Placeholder 3"/>
          <p:cNvSpPr>
            <a:spLocks noGrp="1"/>
          </p:cNvSpPr>
          <p:nvPr>
            <p:ph type="sldNum" sz="quarter" idx="10"/>
          </p:nvPr>
        </p:nvSpPr>
        <p:spPr/>
        <p:txBody>
          <a:bodyPr/>
          <a:lstStyle/>
          <a:p>
            <a:pPr>
              <a:defRPr/>
            </a:pPr>
            <a:fld id="{C436C280-49E3-458C-8028-4D37337BBF82}" type="slidenum">
              <a:rPr lang="en-US" smtClean="0"/>
              <a:pPr>
                <a:defRPr/>
              </a:pPr>
              <a:t>13</a:t>
            </a:fld>
            <a:endParaRPr lang="en-US"/>
          </a:p>
        </p:txBody>
      </p:sp>
    </p:spTree>
    <p:extLst>
      <p:ext uri="{BB962C8B-B14F-4D97-AF65-F5344CB8AC3E}">
        <p14:creationId xmlns:p14="http://schemas.microsoft.com/office/powerpoint/2010/main" val="119662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7F2AB4A6-3610-4089-B471-4F684F0CC238}" type="slidenum">
              <a:rPr lang="fi-FI" smtClean="0"/>
              <a:t>16</a:t>
            </a:fld>
            <a:endParaRPr lang="fi-FI"/>
          </a:p>
        </p:txBody>
      </p:sp>
    </p:spTree>
    <p:extLst>
      <p:ext uri="{BB962C8B-B14F-4D97-AF65-F5344CB8AC3E}">
        <p14:creationId xmlns:p14="http://schemas.microsoft.com/office/powerpoint/2010/main" val="3681878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GB" dirty="0"/>
          </a:p>
        </p:txBody>
      </p:sp>
      <p:sp>
        <p:nvSpPr>
          <p:cNvPr id="4" name="Foliennummernplatzhalter 3"/>
          <p:cNvSpPr>
            <a:spLocks noGrp="1"/>
          </p:cNvSpPr>
          <p:nvPr>
            <p:ph type="sldNum" sz="quarter" idx="10"/>
          </p:nvPr>
        </p:nvSpPr>
        <p:spPr/>
        <p:txBody>
          <a:bodyPr/>
          <a:lstStyle/>
          <a:p>
            <a:fld id="{F6B33342-D3D0-4645-9CE3-C43C4508D6D1}" type="slidenum">
              <a:rPr lang="en-GB" smtClean="0"/>
              <a:pPr/>
              <a:t>18</a:t>
            </a:fld>
            <a:endParaRPr lang="en-GB"/>
          </a:p>
        </p:txBody>
      </p:sp>
    </p:spTree>
    <p:extLst>
      <p:ext uri="{BB962C8B-B14F-4D97-AF65-F5344CB8AC3E}">
        <p14:creationId xmlns:p14="http://schemas.microsoft.com/office/powerpoint/2010/main" val="317914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pPr>
              <a:defRPr/>
            </a:pPr>
            <a:fld id="{712920D7-AD97-4E5D-BEA5-4A66343ADA2B}" type="slidenum">
              <a:rPr lang="en-US" smtClean="0"/>
              <a:pPr>
                <a:defRPr/>
              </a:pPr>
              <a:t>20</a:t>
            </a:fld>
            <a:endParaRPr lang="en-US"/>
          </a:p>
        </p:txBody>
      </p:sp>
    </p:spTree>
    <p:extLst>
      <p:ext uri="{BB962C8B-B14F-4D97-AF65-F5344CB8AC3E}">
        <p14:creationId xmlns:p14="http://schemas.microsoft.com/office/powerpoint/2010/main" val="3758917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i-FI" dirty="0"/>
              <a:t>Arvoketjujen</a:t>
            </a:r>
            <a:r>
              <a:rPr lang="fi-FI" baseline="0" dirty="0"/>
              <a:t> muutos</a:t>
            </a:r>
            <a:endParaRPr lang="fi-FI" dirty="0"/>
          </a:p>
          <a:p>
            <a:endParaRPr lang="fi-FI" dirty="0"/>
          </a:p>
        </p:txBody>
      </p:sp>
      <p:sp>
        <p:nvSpPr>
          <p:cNvPr id="4" name="Slide Number Placeholder 3"/>
          <p:cNvSpPr>
            <a:spLocks noGrp="1"/>
          </p:cNvSpPr>
          <p:nvPr>
            <p:ph type="sldNum" sz="quarter" idx="10"/>
          </p:nvPr>
        </p:nvSpPr>
        <p:spPr/>
        <p:txBody>
          <a:bodyPr/>
          <a:lstStyle/>
          <a:p>
            <a:pPr>
              <a:defRPr/>
            </a:pPr>
            <a:fld id="{C436C280-49E3-458C-8028-4D37337BBF82}" type="slidenum">
              <a:rPr lang="en-US" smtClean="0"/>
              <a:pPr>
                <a:defRPr/>
              </a:pPr>
              <a:t>21</a:t>
            </a:fld>
            <a:endParaRPr lang="en-US"/>
          </a:p>
        </p:txBody>
      </p:sp>
    </p:spTree>
    <p:extLst>
      <p:ext uri="{BB962C8B-B14F-4D97-AF65-F5344CB8AC3E}">
        <p14:creationId xmlns:p14="http://schemas.microsoft.com/office/powerpoint/2010/main" val="2818764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436C280-49E3-458C-8028-4D37337BBF82}" type="slidenum">
              <a:rPr lang="en-GB" smtClean="0"/>
              <a:pPr>
                <a:defRPr/>
              </a:pPr>
              <a:t>23</a:t>
            </a:fld>
            <a:endParaRPr lang="en-GB" dirty="0"/>
          </a:p>
        </p:txBody>
      </p:sp>
    </p:spTree>
    <p:extLst>
      <p:ext uri="{BB962C8B-B14F-4D97-AF65-F5344CB8AC3E}">
        <p14:creationId xmlns:p14="http://schemas.microsoft.com/office/powerpoint/2010/main" val="4086271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5E1DF132-BC4C-40BE-93F1-94960572E641}" type="slidenum">
              <a:rPr lang="fi-FI" altLang="fi-FI" smtClean="0"/>
              <a:pPr/>
              <a:t>24</a:t>
            </a:fld>
            <a:endParaRPr lang="fi-FI" altLang="fi-FI"/>
          </a:p>
        </p:txBody>
      </p:sp>
    </p:spTree>
    <p:extLst>
      <p:ext uri="{BB962C8B-B14F-4D97-AF65-F5344CB8AC3E}">
        <p14:creationId xmlns:p14="http://schemas.microsoft.com/office/powerpoint/2010/main" val="3751275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94B2AB-ED95-4B3B-BF6A-6626A775189B}"/>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59A8DC41-FFD8-4E5E-9B36-636365314E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950120F6-D22E-4854-8F23-0A851E6C75FE}"/>
              </a:ext>
            </a:extLst>
          </p:cNvPr>
          <p:cNvSpPr>
            <a:spLocks noGrp="1"/>
          </p:cNvSpPr>
          <p:nvPr>
            <p:ph type="dt" sz="half" idx="10"/>
          </p:nvPr>
        </p:nvSpPr>
        <p:spPr/>
        <p:txBody>
          <a:bodyPr/>
          <a:lstStyle/>
          <a:p>
            <a:fld id="{93A640F7-8925-4BCC-8848-C04B7BA104D2}" type="datetime1">
              <a:rPr lang="fi-FI" smtClean="0"/>
              <a:t>29.7.2020</a:t>
            </a:fld>
            <a:endParaRPr lang="fi-FI"/>
          </a:p>
        </p:txBody>
      </p:sp>
      <p:sp>
        <p:nvSpPr>
          <p:cNvPr id="5" name="Alatunnisteen paikkamerkki 4">
            <a:extLst>
              <a:ext uri="{FF2B5EF4-FFF2-40B4-BE49-F238E27FC236}">
                <a16:creationId xmlns:a16="http://schemas.microsoft.com/office/drawing/2014/main" id="{4F238606-107A-4600-9845-72C4BA4F168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4BBAAB4-5E66-4C80-AEE7-9B4363410ED2}"/>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687220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D1B225-A204-4820-A30E-163776AAB9E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596B9851-16FA-47FB-A143-D7AC1F8BDFDA}"/>
              </a:ext>
            </a:extLst>
          </p:cNvPr>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964421C9-C18E-44E2-B3AA-81037D2758FE}"/>
              </a:ext>
            </a:extLst>
          </p:cNvPr>
          <p:cNvSpPr>
            <a:spLocks noGrp="1"/>
          </p:cNvSpPr>
          <p:nvPr>
            <p:ph type="dt" sz="half" idx="10"/>
          </p:nvPr>
        </p:nvSpPr>
        <p:spPr/>
        <p:txBody>
          <a:bodyPr/>
          <a:lstStyle/>
          <a:p>
            <a:fld id="{914976CD-BCC2-474D-8A15-581266980C1D}" type="datetime1">
              <a:rPr lang="fi-FI" smtClean="0"/>
              <a:t>29.7.2020</a:t>
            </a:fld>
            <a:endParaRPr lang="fi-FI"/>
          </a:p>
        </p:txBody>
      </p:sp>
      <p:sp>
        <p:nvSpPr>
          <p:cNvPr id="5" name="Alatunnisteen paikkamerkki 4">
            <a:extLst>
              <a:ext uri="{FF2B5EF4-FFF2-40B4-BE49-F238E27FC236}">
                <a16:creationId xmlns:a16="http://schemas.microsoft.com/office/drawing/2014/main" id="{F0386C5D-7B9D-487B-9E6E-83E50450239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6FEF925-2FEE-42AB-92E7-1EF3329E19F9}"/>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179892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B5B306F-6238-4F67-8A1E-B0D21D5CE0A5}"/>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19C4CB5D-F22A-4488-B2F5-9D0D030D1E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a:extLst>
              <a:ext uri="{FF2B5EF4-FFF2-40B4-BE49-F238E27FC236}">
                <a16:creationId xmlns:a16="http://schemas.microsoft.com/office/drawing/2014/main" id="{7825F1DA-E9CB-4672-A28A-CFF8B21306F7}"/>
              </a:ext>
            </a:extLst>
          </p:cNvPr>
          <p:cNvSpPr>
            <a:spLocks noGrp="1"/>
          </p:cNvSpPr>
          <p:nvPr>
            <p:ph type="dt" sz="half" idx="10"/>
          </p:nvPr>
        </p:nvSpPr>
        <p:spPr/>
        <p:txBody>
          <a:bodyPr/>
          <a:lstStyle/>
          <a:p>
            <a:fld id="{B613E799-1396-4930-9850-6D232F200CC7}" type="datetime1">
              <a:rPr lang="fi-FI" smtClean="0"/>
              <a:t>29.7.2020</a:t>
            </a:fld>
            <a:endParaRPr lang="fi-FI"/>
          </a:p>
        </p:txBody>
      </p:sp>
      <p:sp>
        <p:nvSpPr>
          <p:cNvPr id="5" name="Alatunnisteen paikkamerkki 4">
            <a:extLst>
              <a:ext uri="{FF2B5EF4-FFF2-40B4-BE49-F238E27FC236}">
                <a16:creationId xmlns:a16="http://schemas.microsoft.com/office/drawing/2014/main" id="{CA334613-2C30-46C7-AB02-4E58F0C29DB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6973393-65AF-4669-8050-8BDE0D6B9D21}"/>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3174296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E5C1BD3-8072-410C-9C9C-C8F15602B70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C812C1D-EB68-4044-A3A7-8668A6112DA9}"/>
              </a:ext>
            </a:extLst>
          </p:cNvPr>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59D6F44C-A589-4528-A67B-8935CE122ACC}"/>
              </a:ext>
            </a:extLst>
          </p:cNvPr>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A7D11E2B-FA05-4E2D-A163-9354F795D810}"/>
              </a:ext>
            </a:extLst>
          </p:cNvPr>
          <p:cNvSpPr>
            <a:spLocks noGrp="1"/>
          </p:cNvSpPr>
          <p:nvPr>
            <p:ph type="dt" sz="half" idx="10"/>
          </p:nvPr>
        </p:nvSpPr>
        <p:spPr/>
        <p:txBody>
          <a:bodyPr/>
          <a:lstStyle/>
          <a:p>
            <a:fld id="{C0C33099-B2B0-440C-928F-968673FCF363}" type="datetime1">
              <a:rPr lang="fi-FI" smtClean="0"/>
              <a:t>29.7.2020</a:t>
            </a:fld>
            <a:endParaRPr lang="fi-FI"/>
          </a:p>
        </p:txBody>
      </p:sp>
      <p:sp>
        <p:nvSpPr>
          <p:cNvPr id="6" name="Alatunnisteen paikkamerkki 5">
            <a:extLst>
              <a:ext uri="{FF2B5EF4-FFF2-40B4-BE49-F238E27FC236}">
                <a16:creationId xmlns:a16="http://schemas.microsoft.com/office/drawing/2014/main" id="{57A4F899-8D5A-4A52-B0A0-33589F7F36A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E5A1182-00F2-4634-8017-B50B0AC45195}"/>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1937291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B91B77-9797-4692-BD73-0BC58F2A7C05}"/>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44FF27A3-878A-45CE-9AE8-F55B0FCA43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a:extLst>
              <a:ext uri="{FF2B5EF4-FFF2-40B4-BE49-F238E27FC236}">
                <a16:creationId xmlns:a16="http://schemas.microsoft.com/office/drawing/2014/main" id="{FD80AA03-7DD0-4AED-872B-7EDBB68C3850}"/>
              </a:ext>
            </a:extLst>
          </p:cNvPr>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2FB9EFF0-C021-4145-9631-0623BDE1EE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a:extLst>
              <a:ext uri="{FF2B5EF4-FFF2-40B4-BE49-F238E27FC236}">
                <a16:creationId xmlns:a16="http://schemas.microsoft.com/office/drawing/2014/main" id="{77A28575-5D29-4B8D-97CA-DE55779F3851}"/>
              </a:ext>
            </a:extLst>
          </p:cNvPr>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D331CB8A-A97E-42FE-926A-5B483706B257}"/>
              </a:ext>
            </a:extLst>
          </p:cNvPr>
          <p:cNvSpPr>
            <a:spLocks noGrp="1"/>
          </p:cNvSpPr>
          <p:nvPr>
            <p:ph type="dt" sz="half" idx="10"/>
          </p:nvPr>
        </p:nvSpPr>
        <p:spPr/>
        <p:txBody>
          <a:bodyPr/>
          <a:lstStyle/>
          <a:p>
            <a:fld id="{8A34EDB9-11D2-470E-9772-0E6245B34564}" type="datetime1">
              <a:rPr lang="fi-FI" smtClean="0"/>
              <a:t>29.7.2020</a:t>
            </a:fld>
            <a:endParaRPr lang="fi-FI"/>
          </a:p>
        </p:txBody>
      </p:sp>
      <p:sp>
        <p:nvSpPr>
          <p:cNvPr id="8" name="Alatunnisteen paikkamerkki 7">
            <a:extLst>
              <a:ext uri="{FF2B5EF4-FFF2-40B4-BE49-F238E27FC236}">
                <a16:creationId xmlns:a16="http://schemas.microsoft.com/office/drawing/2014/main" id="{4968281D-8FE8-47CA-BECF-C6BFD27A72E4}"/>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38A473C7-D7A7-4685-BC90-52B5E6232E5D}"/>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2903975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4B09066-762B-43E5-BBBC-BF258D472DF5}"/>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202F11F0-D534-49A0-9F0A-0EC24291E6B2}"/>
              </a:ext>
            </a:extLst>
          </p:cNvPr>
          <p:cNvSpPr>
            <a:spLocks noGrp="1"/>
          </p:cNvSpPr>
          <p:nvPr>
            <p:ph type="dt" sz="half" idx="10"/>
          </p:nvPr>
        </p:nvSpPr>
        <p:spPr/>
        <p:txBody>
          <a:bodyPr/>
          <a:lstStyle/>
          <a:p>
            <a:fld id="{95C2F0CA-B4BE-4AA7-B7EB-79BAC90F3E89}" type="datetime1">
              <a:rPr lang="fi-FI" smtClean="0"/>
              <a:t>29.7.2020</a:t>
            </a:fld>
            <a:endParaRPr lang="fi-FI"/>
          </a:p>
        </p:txBody>
      </p:sp>
      <p:sp>
        <p:nvSpPr>
          <p:cNvPr id="4" name="Alatunnisteen paikkamerkki 3">
            <a:extLst>
              <a:ext uri="{FF2B5EF4-FFF2-40B4-BE49-F238E27FC236}">
                <a16:creationId xmlns:a16="http://schemas.microsoft.com/office/drawing/2014/main" id="{F886AEB6-7E2C-443A-83BD-8321AD281AF3}"/>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EB93304B-74E9-4D7A-BE1E-9D88BA8D81D3}"/>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3092595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8DF6BA7-4C25-4C85-86EB-0937A6182B45}"/>
              </a:ext>
            </a:extLst>
          </p:cNvPr>
          <p:cNvSpPr>
            <a:spLocks noGrp="1"/>
          </p:cNvSpPr>
          <p:nvPr>
            <p:ph type="dt" sz="half" idx="10"/>
          </p:nvPr>
        </p:nvSpPr>
        <p:spPr/>
        <p:txBody>
          <a:bodyPr/>
          <a:lstStyle/>
          <a:p>
            <a:fld id="{859DC7CF-0D58-499C-AFE3-6ECA4295C00C}" type="datetime1">
              <a:rPr lang="fi-FI" smtClean="0"/>
              <a:t>29.7.2020</a:t>
            </a:fld>
            <a:endParaRPr lang="fi-FI"/>
          </a:p>
        </p:txBody>
      </p:sp>
      <p:sp>
        <p:nvSpPr>
          <p:cNvPr id="3" name="Alatunnisteen paikkamerkki 2">
            <a:extLst>
              <a:ext uri="{FF2B5EF4-FFF2-40B4-BE49-F238E27FC236}">
                <a16:creationId xmlns:a16="http://schemas.microsoft.com/office/drawing/2014/main" id="{2A7D9E54-F9B8-44BD-B49B-EC61611509D9}"/>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CC0307D2-CA2B-48D7-AC6B-9576320F22DE}"/>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12404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46B92A-8DAB-42DB-BB1D-63CAEDF74C8E}"/>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B4E23C71-D995-4784-8E94-6588B5958F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BF99A1AF-CF34-4E06-9E7A-DD10AE917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a:extLst>
              <a:ext uri="{FF2B5EF4-FFF2-40B4-BE49-F238E27FC236}">
                <a16:creationId xmlns:a16="http://schemas.microsoft.com/office/drawing/2014/main" id="{B7297C6E-338B-46DF-B1B3-E5E9B9EA782E}"/>
              </a:ext>
            </a:extLst>
          </p:cNvPr>
          <p:cNvSpPr>
            <a:spLocks noGrp="1"/>
          </p:cNvSpPr>
          <p:nvPr>
            <p:ph type="dt" sz="half" idx="10"/>
          </p:nvPr>
        </p:nvSpPr>
        <p:spPr/>
        <p:txBody>
          <a:bodyPr/>
          <a:lstStyle/>
          <a:p>
            <a:fld id="{C0DBE23A-9D24-44DB-A7B9-69B0912CFD99}" type="datetime1">
              <a:rPr lang="fi-FI" smtClean="0"/>
              <a:t>29.7.2020</a:t>
            </a:fld>
            <a:endParaRPr lang="fi-FI"/>
          </a:p>
        </p:txBody>
      </p:sp>
      <p:sp>
        <p:nvSpPr>
          <p:cNvPr id="6" name="Alatunnisteen paikkamerkki 5">
            <a:extLst>
              <a:ext uri="{FF2B5EF4-FFF2-40B4-BE49-F238E27FC236}">
                <a16:creationId xmlns:a16="http://schemas.microsoft.com/office/drawing/2014/main" id="{8B56AFD4-8C41-46EF-9A16-48F863491E59}"/>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8BCDC33E-3176-4697-9041-079C66240779}"/>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1526313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DB77DF5-2EB6-4427-9379-E1B66ECF753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169EA3DE-31B3-4DBF-AD9D-67029AE900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D2F6F7E-26B5-40F8-A94F-0920C0B170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a:extLst>
              <a:ext uri="{FF2B5EF4-FFF2-40B4-BE49-F238E27FC236}">
                <a16:creationId xmlns:a16="http://schemas.microsoft.com/office/drawing/2014/main" id="{234085B3-EF4A-49D9-A35D-6C73E661429D}"/>
              </a:ext>
            </a:extLst>
          </p:cNvPr>
          <p:cNvSpPr>
            <a:spLocks noGrp="1"/>
          </p:cNvSpPr>
          <p:nvPr>
            <p:ph type="dt" sz="half" idx="10"/>
          </p:nvPr>
        </p:nvSpPr>
        <p:spPr/>
        <p:txBody>
          <a:bodyPr/>
          <a:lstStyle/>
          <a:p>
            <a:fld id="{71F947C5-B9B3-4E9B-94C0-4F0A2426F54E}" type="datetime1">
              <a:rPr lang="fi-FI" smtClean="0"/>
              <a:t>29.7.2020</a:t>
            </a:fld>
            <a:endParaRPr lang="fi-FI"/>
          </a:p>
        </p:txBody>
      </p:sp>
      <p:sp>
        <p:nvSpPr>
          <p:cNvPr id="6" name="Alatunnisteen paikkamerkki 5">
            <a:extLst>
              <a:ext uri="{FF2B5EF4-FFF2-40B4-BE49-F238E27FC236}">
                <a16:creationId xmlns:a16="http://schemas.microsoft.com/office/drawing/2014/main" id="{1F185461-15A5-4B4D-9E0D-FA19BE50BF4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B9A94D85-2F56-4B8C-97B8-A14287F810EF}"/>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3959413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3AAB96-F302-472A-BA1B-B980E98203EB}"/>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51155021-487E-41A1-8D13-0974CDFFFD52}"/>
              </a:ext>
            </a:extLst>
          </p:cNvPr>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EE87BFC-6B6C-498D-9D99-98737F910DCE}"/>
              </a:ext>
            </a:extLst>
          </p:cNvPr>
          <p:cNvSpPr>
            <a:spLocks noGrp="1"/>
          </p:cNvSpPr>
          <p:nvPr>
            <p:ph type="dt" sz="half" idx="10"/>
          </p:nvPr>
        </p:nvSpPr>
        <p:spPr/>
        <p:txBody>
          <a:bodyPr/>
          <a:lstStyle/>
          <a:p>
            <a:fld id="{AB16A9FA-AA31-4C17-BDA9-5C2F92228634}" type="datetime1">
              <a:rPr lang="fi-FI" smtClean="0"/>
              <a:t>29.7.2020</a:t>
            </a:fld>
            <a:endParaRPr lang="fi-FI"/>
          </a:p>
        </p:txBody>
      </p:sp>
      <p:sp>
        <p:nvSpPr>
          <p:cNvPr id="5" name="Alatunnisteen paikkamerkki 4">
            <a:extLst>
              <a:ext uri="{FF2B5EF4-FFF2-40B4-BE49-F238E27FC236}">
                <a16:creationId xmlns:a16="http://schemas.microsoft.com/office/drawing/2014/main" id="{B4D2D4E6-6F33-488C-852F-F876392D0CC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1EB631AF-9C3F-456D-AB4B-0CD30BB37045}"/>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4089941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AB124283-6FB5-4928-9E42-DB88ADE92D16}"/>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C7F6868D-A9D1-4CD2-960E-B90B57CC131C}"/>
              </a:ext>
            </a:extLst>
          </p:cNvPr>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F98242-56AC-4763-B5B9-27EF3B1651C7}"/>
              </a:ext>
            </a:extLst>
          </p:cNvPr>
          <p:cNvSpPr>
            <a:spLocks noGrp="1"/>
          </p:cNvSpPr>
          <p:nvPr>
            <p:ph type="dt" sz="half" idx="10"/>
          </p:nvPr>
        </p:nvSpPr>
        <p:spPr/>
        <p:txBody>
          <a:bodyPr/>
          <a:lstStyle/>
          <a:p>
            <a:fld id="{D4BDC432-D653-41D5-940D-506852C30701}" type="datetime1">
              <a:rPr lang="fi-FI" smtClean="0"/>
              <a:t>29.7.2020</a:t>
            </a:fld>
            <a:endParaRPr lang="fi-FI"/>
          </a:p>
        </p:txBody>
      </p:sp>
      <p:sp>
        <p:nvSpPr>
          <p:cNvPr id="5" name="Alatunnisteen paikkamerkki 4">
            <a:extLst>
              <a:ext uri="{FF2B5EF4-FFF2-40B4-BE49-F238E27FC236}">
                <a16:creationId xmlns:a16="http://schemas.microsoft.com/office/drawing/2014/main" id="{3C8D3AFC-45AD-4F24-AC61-D00DC8279C6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A3A6D7C-8F4F-427B-9644-8251E08A51CC}"/>
              </a:ext>
            </a:extLst>
          </p:cNvPr>
          <p:cNvSpPr>
            <a:spLocks noGrp="1"/>
          </p:cNvSpPr>
          <p:nvPr>
            <p:ph type="sldNum" sz="quarter" idx="12"/>
          </p:nvPr>
        </p:nvSpPr>
        <p:spPr/>
        <p:txBody>
          <a:bodyPr/>
          <a:lstStyle/>
          <a:p>
            <a:fld id="{E1B25CDF-EE51-4000-8C51-AAD2853F99B1}" type="slidenum">
              <a:rPr lang="fi-FI" smtClean="0"/>
              <a:t>‹#›</a:t>
            </a:fld>
            <a:endParaRPr lang="fi-FI"/>
          </a:p>
        </p:txBody>
      </p:sp>
    </p:spTree>
    <p:extLst>
      <p:ext uri="{BB962C8B-B14F-4D97-AF65-F5344CB8AC3E}">
        <p14:creationId xmlns:p14="http://schemas.microsoft.com/office/powerpoint/2010/main" val="347285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FDD41F2F-985B-4C99-9222-AC02FE43BF5F}"/>
              </a:ext>
            </a:extLst>
          </p:cNvPr>
          <p:cNvSpPr>
            <a:spLocks noGrp="1"/>
          </p:cNvSpPr>
          <p:nvPr>
            <p:ph type="title"/>
          </p:nvPr>
        </p:nvSpPr>
        <p:spPr>
          <a:xfrm>
            <a:off x="1702965" y="365125"/>
            <a:ext cx="9650834" cy="523221"/>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66C2A130-04D8-4FDC-8465-6806D41502EE}"/>
              </a:ext>
            </a:extLst>
          </p:cNvPr>
          <p:cNvSpPr>
            <a:spLocks noGrp="1"/>
          </p:cNvSpPr>
          <p:nvPr>
            <p:ph type="body" idx="1"/>
          </p:nvPr>
        </p:nvSpPr>
        <p:spPr>
          <a:xfrm>
            <a:off x="1702964" y="1610686"/>
            <a:ext cx="9650835" cy="4566277"/>
          </a:xfrm>
          <a:prstGeom prst="rect">
            <a:avLst/>
          </a:prstGeom>
        </p:spPr>
        <p:txBody>
          <a:bodyPr vert="horz" lIns="91440" tIns="45720" rIns="91440" bIns="45720" rtlCol="0">
            <a:norm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4ABF6729-DFCA-40D4-9FF0-334E056439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B05DB-A670-4425-8E90-7727317028F9}" type="datetime1">
              <a:rPr lang="fi-FI" smtClean="0"/>
              <a:t>29.7.2020</a:t>
            </a:fld>
            <a:endParaRPr lang="fi-FI" dirty="0"/>
          </a:p>
        </p:txBody>
      </p:sp>
      <p:sp>
        <p:nvSpPr>
          <p:cNvPr id="5" name="Alatunnisteen paikkamerkki 4">
            <a:extLst>
              <a:ext uri="{FF2B5EF4-FFF2-40B4-BE49-F238E27FC236}">
                <a16:creationId xmlns:a16="http://schemas.microsoft.com/office/drawing/2014/main" id="{38923505-75AA-400F-9616-6575E3525F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B2D7BE81-0E5E-4C0E-AB91-7AD32C4501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25CDF-EE51-4000-8C51-AAD2853F99B1}" type="slidenum">
              <a:rPr lang="fi-FI" smtClean="0"/>
              <a:t>‹#›</a:t>
            </a:fld>
            <a:endParaRPr lang="fi-FI"/>
          </a:p>
        </p:txBody>
      </p:sp>
      <p:pic>
        <p:nvPicPr>
          <p:cNvPr id="7" name="Kuva 6">
            <a:extLst>
              <a:ext uri="{FF2B5EF4-FFF2-40B4-BE49-F238E27FC236}">
                <a16:creationId xmlns:a16="http://schemas.microsoft.com/office/drawing/2014/main" id="{875C276B-06F9-48F9-BB16-3FC19177006E}"/>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70049" y="153219"/>
            <a:ext cx="961190" cy="923741"/>
          </a:xfrm>
          <a:prstGeom prst="rect">
            <a:avLst/>
          </a:prstGeom>
        </p:spPr>
      </p:pic>
    </p:spTree>
    <p:extLst>
      <p:ext uri="{BB962C8B-B14F-4D97-AF65-F5344CB8AC3E}">
        <p14:creationId xmlns:p14="http://schemas.microsoft.com/office/powerpoint/2010/main" val="242007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28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americas.uli.org/press-release/10-principles-singapor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FDC99DA-584E-4AAE-9C87-1DD521F6A002}"/>
              </a:ext>
            </a:extLst>
          </p:cNvPr>
          <p:cNvSpPr txBox="1">
            <a:spLocks/>
          </p:cNvSpPr>
          <p:nvPr/>
        </p:nvSpPr>
        <p:spPr>
          <a:xfrm>
            <a:off x="10898050" y="6525344"/>
            <a:ext cx="1610524" cy="454588"/>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bg1"/>
                </a:solidFill>
                <a:latin typeface="+mn-lt"/>
              </a:rPr>
              <a:t>Picture Shutterstock</a:t>
            </a:r>
          </a:p>
          <a:p>
            <a:endParaRPr lang="en-US" sz="1100" dirty="0">
              <a:solidFill>
                <a:schemeClr val="bg1"/>
              </a:solidFill>
            </a:endParaRPr>
          </a:p>
          <a:p>
            <a:endParaRPr lang="en-US" sz="1100" dirty="0">
              <a:solidFill>
                <a:schemeClr val="bg1"/>
              </a:solidFill>
              <a:latin typeface="+mn-lt"/>
            </a:endParaRPr>
          </a:p>
        </p:txBody>
      </p:sp>
      <p:pic>
        <p:nvPicPr>
          <p:cNvPr id="8" name="Kuva 7" descr="Kuva, joka sisältää kohteen rakennus&#10;&#10;Kuvaus luotu, korkea luotettavuus">
            <a:extLst>
              <a:ext uri="{FF2B5EF4-FFF2-40B4-BE49-F238E27FC236}">
                <a16:creationId xmlns:a16="http://schemas.microsoft.com/office/drawing/2014/main" id="{33A46235-ED34-4562-AD83-9A960FBE3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88845"/>
            <a:ext cx="12192000" cy="5596351"/>
          </a:xfrm>
          <a:prstGeom prst="rect">
            <a:avLst/>
          </a:prstGeom>
        </p:spPr>
      </p:pic>
      <p:sp>
        <p:nvSpPr>
          <p:cNvPr id="2" name="Title 1"/>
          <p:cNvSpPr>
            <a:spLocks noGrp="1"/>
          </p:cNvSpPr>
          <p:nvPr>
            <p:ph type="title"/>
          </p:nvPr>
        </p:nvSpPr>
        <p:spPr>
          <a:xfrm>
            <a:off x="0" y="4201229"/>
            <a:ext cx="12192000" cy="1798041"/>
          </a:xfrm>
          <a:solidFill>
            <a:schemeClr val="bg1">
              <a:alpha val="77000"/>
            </a:schemeClr>
          </a:solidFill>
        </p:spPr>
        <p:txBody>
          <a:bodyPr>
            <a:normAutofit/>
          </a:bodyPr>
          <a:lstStyle/>
          <a:p>
            <a:pPr algn="ctr"/>
            <a:r>
              <a:rPr lang="en-US" dirty="0"/>
              <a:t>The role of cities to transform the economy</a:t>
            </a:r>
            <a:br>
              <a:rPr lang="fi-FI" dirty="0"/>
            </a:br>
            <a:r>
              <a:rPr lang="en-GB" sz="2400" b="0" dirty="0" err="1"/>
              <a:t>Dr.</a:t>
            </a:r>
            <a:r>
              <a:rPr lang="en-GB" sz="2400" b="0" dirty="0"/>
              <a:t> Miimu Airaksinen, CEO at Finnish Association of Civil Engineers RIL</a:t>
            </a:r>
            <a:br>
              <a:rPr lang="en-GB" sz="2400" b="0" dirty="0"/>
            </a:br>
            <a:r>
              <a:rPr lang="en-GB" sz="2400" b="0" dirty="0"/>
              <a:t>Member of Mission Assembly Board Climate Neutral and Smart Cities</a:t>
            </a:r>
          </a:p>
        </p:txBody>
      </p:sp>
      <p:sp>
        <p:nvSpPr>
          <p:cNvPr id="5" name="Title 1">
            <a:extLst>
              <a:ext uri="{FF2B5EF4-FFF2-40B4-BE49-F238E27FC236}">
                <a16:creationId xmlns:a16="http://schemas.microsoft.com/office/drawing/2014/main" id="{0B2AD8D6-F4F9-4BA5-8281-738AEF87C794}"/>
              </a:ext>
            </a:extLst>
          </p:cNvPr>
          <p:cNvSpPr txBox="1">
            <a:spLocks/>
          </p:cNvSpPr>
          <p:nvPr/>
        </p:nvSpPr>
        <p:spPr>
          <a:xfrm>
            <a:off x="9635505" y="6127103"/>
            <a:ext cx="1610524" cy="330260"/>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bg1"/>
                </a:solidFill>
                <a:latin typeface="+mn-lt"/>
              </a:rPr>
              <a:t>Picture Shutterstock</a:t>
            </a:r>
          </a:p>
          <a:p>
            <a:endParaRPr lang="en-US" sz="1100" dirty="0">
              <a:solidFill>
                <a:schemeClr val="bg1"/>
              </a:solidFill>
            </a:endParaRPr>
          </a:p>
          <a:p>
            <a:endParaRPr lang="en-US" sz="1100" dirty="0">
              <a:solidFill>
                <a:schemeClr val="bg1"/>
              </a:solidFill>
              <a:latin typeface="+mn-lt"/>
            </a:endParaRPr>
          </a:p>
        </p:txBody>
      </p:sp>
    </p:spTree>
    <p:extLst>
      <p:ext uri="{BB962C8B-B14F-4D97-AF65-F5344CB8AC3E}">
        <p14:creationId xmlns:p14="http://schemas.microsoft.com/office/powerpoint/2010/main" val="34566700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p:cNvSpPr>
            <a:spLocks noGrp="1"/>
          </p:cNvSpPr>
          <p:nvPr>
            <p:ph type="title"/>
          </p:nvPr>
        </p:nvSpPr>
        <p:spPr>
          <a:xfrm>
            <a:off x="538239" y="1334664"/>
            <a:ext cx="4536504" cy="463846"/>
          </a:xfrm>
        </p:spPr>
        <p:txBody>
          <a:bodyPr>
            <a:normAutofit fontScale="90000"/>
          </a:bodyPr>
          <a:lstStyle/>
          <a:p>
            <a:r>
              <a:rPr lang="en-US" dirty="0" err="1"/>
              <a:t>Urbanisation</a:t>
            </a:r>
            <a:r>
              <a:rPr lang="en-US" dirty="0"/>
              <a:t> is a big megatrend</a:t>
            </a:r>
            <a:endParaRPr lang="fi-FI" dirty="0"/>
          </a:p>
        </p:txBody>
      </p:sp>
      <p:sp>
        <p:nvSpPr>
          <p:cNvPr id="6" name="Content Placeholder 7"/>
          <p:cNvSpPr>
            <a:spLocks noGrp="1"/>
          </p:cNvSpPr>
          <p:nvPr>
            <p:ph idx="1"/>
          </p:nvPr>
        </p:nvSpPr>
        <p:spPr>
          <a:xfrm>
            <a:off x="538239" y="2132856"/>
            <a:ext cx="4536504" cy="4536504"/>
          </a:xfrm>
          <a:prstGeom prst="rect">
            <a:avLst/>
          </a:prstGeom>
        </p:spPr>
        <p:txBody>
          <a:bodyPr vert="horz" wrap="square" lIns="91430" tIns="45715" rIns="91430" bIns="45715" numCol="1" rtlCol="0" anchor="t" anchorCtr="0" compatLnSpc="1">
            <a:prstTxWarp prst="textNoShape">
              <a:avLst/>
            </a:prstTxWarp>
            <a:normAutofit/>
          </a:bodyPr>
          <a:lstStyle/>
          <a:p>
            <a:r>
              <a:rPr lang="en-US" b="0" dirty="0"/>
              <a:t>54% of the global citizens are living in cities and the trend is increasing </a:t>
            </a:r>
            <a:br>
              <a:rPr lang="en-US" b="0" dirty="0"/>
            </a:br>
            <a:r>
              <a:rPr lang="en-US" b="0" dirty="0"/>
              <a:t>(78% in Europe) </a:t>
            </a:r>
          </a:p>
          <a:p>
            <a:r>
              <a:rPr lang="en-US" b="0" dirty="0"/>
              <a:t>70% of the GDB is created in cities </a:t>
            </a:r>
            <a:br>
              <a:rPr lang="en-US" b="0" dirty="0"/>
            </a:br>
            <a:r>
              <a:rPr lang="en-US" b="0" dirty="0"/>
              <a:t>(85% in Europe) </a:t>
            </a:r>
          </a:p>
          <a:p>
            <a:r>
              <a:rPr lang="fi-FI" b="0" dirty="0"/>
              <a:t>90% of </a:t>
            </a:r>
            <a:r>
              <a:rPr lang="en-US" b="0" dirty="0"/>
              <a:t>all innovations are created in cities</a:t>
            </a:r>
          </a:p>
          <a:p>
            <a:r>
              <a:rPr lang="en-US" b="0" dirty="0"/>
              <a:t>At the same time over 70% of all CO</a:t>
            </a:r>
            <a:r>
              <a:rPr lang="en-US" b="0" baseline="-25000" dirty="0"/>
              <a:t>2</a:t>
            </a:r>
            <a:r>
              <a:rPr lang="en-US" b="0" dirty="0"/>
              <a:t> emissions are originated from cities</a:t>
            </a:r>
            <a:endParaRPr lang="en-US" sz="2100" dirty="0"/>
          </a:p>
          <a:p>
            <a:r>
              <a:rPr lang="en-US" b="0" dirty="0">
                <a:solidFill>
                  <a:srgbClr val="00B050"/>
                </a:solidFill>
              </a:rPr>
              <a:t>Need for smart buildings and infrastructures to support sustainable and convenient living and working in cities</a:t>
            </a:r>
          </a:p>
          <a:p>
            <a:endParaRPr lang="en-US" dirty="0"/>
          </a:p>
        </p:txBody>
      </p:sp>
      <p:sp>
        <p:nvSpPr>
          <p:cNvPr id="7" name="Title 1">
            <a:extLst>
              <a:ext uri="{FF2B5EF4-FFF2-40B4-BE49-F238E27FC236}">
                <a16:creationId xmlns:a16="http://schemas.microsoft.com/office/drawing/2014/main" id="{2FA62D7A-DCE0-4A0E-BD35-1DE482973272}"/>
              </a:ext>
            </a:extLst>
          </p:cNvPr>
          <p:cNvSpPr txBox="1">
            <a:spLocks/>
          </p:cNvSpPr>
          <p:nvPr/>
        </p:nvSpPr>
        <p:spPr>
          <a:xfrm>
            <a:off x="6930020" y="6504230"/>
            <a:ext cx="1610524" cy="330260"/>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bg1"/>
                </a:solidFill>
                <a:latin typeface="+mn-lt"/>
              </a:rPr>
              <a:t>Picture Shutterstock</a:t>
            </a:r>
          </a:p>
          <a:p>
            <a:endParaRPr lang="en-US" sz="1100" dirty="0">
              <a:solidFill>
                <a:schemeClr val="bg1"/>
              </a:solidFill>
            </a:endParaRPr>
          </a:p>
          <a:p>
            <a:endParaRPr lang="en-US" sz="1100" dirty="0">
              <a:solidFill>
                <a:schemeClr val="bg1"/>
              </a:solidFill>
              <a:latin typeface="+mn-lt"/>
            </a:endParaRPr>
          </a:p>
        </p:txBody>
      </p:sp>
      <p:pic>
        <p:nvPicPr>
          <p:cNvPr id="8" name="Kuva 7">
            <a:extLst>
              <a:ext uri="{FF2B5EF4-FFF2-40B4-BE49-F238E27FC236}">
                <a16:creationId xmlns:a16="http://schemas.microsoft.com/office/drawing/2014/main" id="{422C81F1-9065-43E9-8E57-7E6279A9D00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90129" y="23510"/>
            <a:ext cx="7250349" cy="6945549"/>
          </a:xfrm>
          <a:prstGeom prst="rect">
            <a:avLst/>
          </a:prstGeom>
          <a:effectLst/>
        </p:spPr>
      </p:pic>
      <p:sp>
        <p:nvSpPr>
          <p:cNvPr id="9" name="Title 1">
            <a:extLst>
              <a:ext uri="{FF2B5EF4-FFF2-40B4-BE49-F238E27FC236}">
                <a16:creationId xmlns:a16="http://schemas.microsoft.com/office/drawing/2014/main" id="{36ED5941-2025-4408-B7B1-3F49E2573E4E}"/>
              </a:ext>
            </a:extLst>
          </p:cNvPr>
          <p:cNvSpPr txBox="1">
            <a:spLocks/>
          </p:cNvSpPr>
          <p:nvPr/>
        </p:nvSpPr>
        <p:spPr>
          <a:xfrm>
            <a:off x="9182743" y="6173970"/>
            <a:ext cx="1610524" cy="330260"/>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bg1"/>
                </a:solidFill>
                <a:latin typeface="+mn-lt"/>
              </a:rPr>
              <a:t>Picture Shutterstock</a:t>
            </a:r>
          </a:p>
          <a:p>
            <a:endParaRPr lang="en-US" sz="1100" dirty="0">
              <a:solidFill>
                <a:schemeClr val="bg1"/>
              </a:solidFill>
            </a:endParaRPr>
          </a:p>
          <a:p>
            <a:endParaRPr lang="en-US" sz="1100" dirty="0">
              <a:solidFill>
                <a:schemeClr val="bg1"/>
              </a:solidFill>
              <a:latin typeface="+mn-lt"/>
            </a:endParaRPr>
          </a:p>
        </p:txBody>
      </p:sp>
    </p:spTree>
    <p:extLst>
      <p:ext uri="{BB962C8B-B14F-4D97-AF65-F5344CB8AC3E}">
        <p14:creationId xmlns:p14="http://schemas.microsoft.com/office/powerpoint/2010/main" val="2229773099"/>
      </p:ext>
    </p:extLst>
  </p:cSld>
  <p:clrMapOvr>
    <a:masterClrMapping/>
  </p:clrMapOvr>
  <mc:AlternateContent xmlns:mc="http://schemas.openxmlformats.org/markup-compatibility/2006" xmlns:p14="http://schemas.microsoft.com/office/powerpoint/2010/main">
    <mc:Choice Requires="p14">
      <p:transition p14:dur="1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4263205-EAB2-46C6-8A06-A5355121CB1D}"/>
              </a:ext>
            </a:extLst>
          </p:cNvPr>
          <p:cNvPicPr>
            <a:picLocks noChangeAspect="1"/>
          </p:cNvPicPr>
          <p:nvPr/>
        </p:nvPicPr>
        <p:blipFill>
          <a:blip r:embed="rId3"/>
          <a:stretch>
            <a:fillRect/>
          </a:stretch>
        </p:blipFill>
        <p:spPr>
          <a:xfrm>
            <a:off x="1855182" y="514979"/>
            <a:ext cx="9496759" cy="5869325"/>
          </a:xfrm>
          <a:prstGeom prst="rect">
            <a:avLst/>
          </a:prstGeom>
        </p:spPr>
      </p:pic>
    </p:spTree>
    <p:extLst>
      <p:ext uri="{BB962C8B-B14F-4D97-AF65-F5344CB8AC3E}">
        <p14:creationId xmlns:p14="http://schemas.microsoft.com/office/powerpoint/2010/main" val="350377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4F664D2-8B6A-4EFB-9EAC-CC6A7BEBD0DE}"/>
              </a:ext>
            </a:extLst>
          </p:cNvPr>
          <p:cNvSpPr>
            <a:spLocks noGrp="1"/>
          </p:cNvSpPr>
          <p:nvPr>
            <p:ph type="title"/>
          </p:nvPr>
        </p:nvSpPr>
        <p:spPr/>
        <p:txBody>
          <a:bodyPr>
            <a:normAutofit/>
          </a:bodyPr>
          <a:lstStyle/>
          <a:p>
            <a:r>
              <a:rPr lang="en-US" dirty="0"/>
              <a:t>Urban populations tend to have higher living standards</a:t>
            </a:r>
            <a:endParaRPr lang="fi-FI" dirty="0"/>
          </a:p>
        </p:txBody>
      </p:sp>
      <p:pic>
        <p:nvPicPr>
          <p:cNvPr id="7" name="Kuva 6">
            <a:extLst>
              <a:ext uri="{FF2B5EF4-FFF2-40B4-BE49-F238E27FC236}">
                <a16:creationId xmlns:a16="http://schemas.microsoft.com/office/drawing/2014/main" id="{F5036851-CDA8-4E46-B61E-FE63060FDB63}"/>
              </a:ext>
            </a:extLst>
          </p:cNvPr>
          <p:cNvPicPr>
            <a:picLocks noChangeAspect="1"/>
          </p:cNvPicPr>
          <p:nvPr/>
        </p:nvPicPr>
        <p:blipFill>
          <a:blip r:embed="rId3"/>
          <a:stretch>
            <a:fillRect/>
          </a:stretch>
        </p:blipFill>
        <p:spPr>
          <a:xfrm>
            <a:off x="4639926" y="1456888"/>
            <a:ext cx="7552074" cy="4724809"/>
          </a:xfrm>
          <a:prstGeom prst="rect">
            <a:avLst/>
          </a:prstGeom>
        </p:spPr>
      </p:pic>
      <p:sp>
        <p:nvSpPr>
          <p:cNvPr id="8" name="Sisällön paikkamerkki 2">
            <a:extLst>
              <a:ext uri="{FF2B5EF4-FFF2-40B4-BE49-F238E27FC236}">
                <a16:creationId xmlns:a16="http://schemas.microsoft.com/office/drawing/2014/main" id="{482427CE-8480-4470-BA94-263342917F2C}"/>
              </a:ext>
            </a:extLst>
          </p:cNvPr>
          <p:cNvSpPr>
            <a:spLocks noGrp="1"/>
          </p:cNvSpPr>
          <p:nvPr>
            <p:ph idx="1"/>
          </p:nvPr>
        </p:nvSpPr>
        <p:spPr>
          <a:xfrm>
            <a:off x="289695" y="1558436"/>
            <a:ext cx="4193095" cy="4521711"/>
          </a:xfrm>
        </p:spPr>
        <p:txBody>
          <a:bodyPr>
            <a:normAutofit fontScale="92500" lnSpcReduction="10000"/>
          </a:bodyPr>
          <a:lstStyle/>
          <a:p>
            <a:r>
              <a:rPr lang="en-US" sz="2400" b="0" dirty="0"/>
              <a:t>in nearly all countries electricity access is higher in urban areas than in rural areas;</a:t>
            </a:r>
          </a:p>
          <a:p>
            <a:r>
              <a:rPr lang="en-US" sz="2400" b="0" dirty="0"/>
              <a:t>access to improved sanitation is higher in urban areas;</a:t>
            </a:r>
          </a:p>
          <a:p>
            <a:r>
              <a:rPr lang="en-US" sz="2400" b="0" dirty="0"/>
              <a:t>access to improved drinking water is higher in urban areas;</a:t>
            </a:r>
          </a:p>
          <a:p>
            <a:r>
              <a:rPr lang="en-US" sz="2400" b="0" dirty="0"/>
              <a:t>access to clean fuels for cooking and heating is higher in urban areas;</a:t>
            </a:r>
          </a:p>
          <a:p>
            <a:r>
              <a:rPr lang="en-US" sz="2400" b="0" dirty="0"/>
              <a:t>child malnutrition is lower in urban settings.</a:t>
            </a:r>
          </a:p>
          <a:p>
            <a:pPr marL="0" indent="0">
              <a:buNone/>
            </a:pPr>
            <a:r>
              <a:rPr lang="en-US" sz="1600" b="0" dirty="0"/>
              <a:t>Note, a strong correlation with income. Furthermore, </a:t>
            </a:r>
            <a:r>
              <a:rPr lang="en-US" sz="1600" b="0" dirty="0">
                <a:solidFill>
                  <a:srgbClr val="FF0000"/>
                </a:solidFill>
              </a:rPr>
              <a:t>there can also be significant inequalities within urban areas</a:t>
            </a:r>
          </a:p>
        </p:txBody>
      </p:sp>
    </p:spTree>
    <p:extLst>
      <p:ext uri="{BB962C8B-B14F-4D97-AF65-F5344CB8AC3E}">
        <p14:creationId xmlns:p14="http://schemas.microsoft.com/office/powerpoint/2010/main" val="3774406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2D4BA2-8688-42A0-A391-0052BBA97F90}"/>
              </a:ext>
            </a:extLst>
          </p:cNvPr>
          <p:cNvSpPr>
            <a:spLocks noGrp="1"/>
          </p:cNvSpPr>
          <p:nvPr>
            <p:ph type="title"/>
          </p:nvPr>
        </p:nvSpPr>
        <p:spPr/>
        <p:txBody>
          <a:bodyPr/>
          <a:lstStyle/>
          <a:p>
            <a:r>
              <a:rPr lang="fi-FI" dirty="0"/>
              <a:t>Cities and </a:t>
            </a:r>
            <a:r>
              <a:rPr lang="fi-FI" dirty="0" err="1"/>
              <a:t>economy</a:t>
            </a:r>
            <a:endParaRPr lang="en-GB" dirty="0"/>
          </a:p>
        </p:txBody>
      </p:sp>
      <p:pic>
        <p:nvPicPr>
          <p:cNvPr id="1026" name="Picture 2" descr="13-09-09-share-of-jobs-in-central-area-01">
            <a:extLst>
              <a:ext uri="{FF2B5EF4-FFF2-40B4-BE49-F238E27FC236}">
                <a16:creationId xmlns:a16="http://schemas.microsoft.com/office/drawing/2014/main" id="{0DBA4AFF-811A-4F96-8C71-B8A386EF111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127500" y="1153656"/>
            <a:ext cx="8064500" cy="5339219"/>
          </a:xfrm>
          <a:prstGeom prst="rect">
            <a:avLst/>
          </a:prstGeom>
          <a:noFill/>
          <a:extLst>
            <a:ext uri="{909E8E84-426E-40DD-AFC4-6F175D3DCCD1}">
              <a14:hiddenFill xmlns:a14="http://schemas.microsoft.com/office/drawing/2010/main">
                <a:solidFill>
                  <a:srgbClr val="FFFFFF"/>
                </a:solidFill>
              </a14:hiddenFill>
            </a:ext>
          </a:extLst>
        </p:spPr>
      </p:pic>
      <p:sp>
        <p:nvSpPr>
          <p:cNvPr id="6" name="Tekstiruutu 5">
            <a:extLst>
              <a:ext uri="{FF2B5EF4-FFF2-40B4-BE49-F238E27FC236}">
                <a16:creationId xmlns:a16="http://schemas.microsoft.com/office/drawing/2014/main" id="{E11E8E69-E1EE-4BE0-BC84-F90AB44CDCC4}"/>
              </a:ext>
            </a:extLst>
          </p:cNvPr>
          <p:cNvSpPr txBox="1"/>
          <p:nvPr/>
        </p:nvSpPr>
        <p:spPr>
          <a:xfrm>
            <a:off x="6985000" y="6308209"/>
            <a:ext cx="6096000" cy="369332"/>
          </a:xfrm>
          <a:prstGeom prst="rect">
            <a:avLst/>
          </a:prstGeom>
          <a:noFill/>
        </p:spPr>
        <p:txBody>
          <a:bodyPr wrap="square">
            <a:spAutoFit/>
          </a:bodyPr>
          <a:lstStyle/>
          <a:p>
            <a:r>
              <a:rPr lang="en-US" dirty="0"/>
              <a:t>Source: ONS Business Demography Database</a:t>
            </a:r>
            <a:endParaRPr lang="fi-FI" dirty="0"/>
          </a:p>
        </p:txBody>
      </p:sp>
      <p:sp>
        <p:nvSpPr>
          <p:cNvPr id="8" name="Tekstiruutu 7">
            <a:extLst>
              <a:ext uri="{FF2B5EF4-FFF2-40B4-BE49-F238E27FC236}">
                <a16:creationId xmlns:a16="http://schemas.microsoft.com/office/drawing/2014/main" id="{681B3AA5-FC89-4B91-83F3-00EC5EBD8B66}"/>
              </a:ext>
            </a:extLst>
          </p:cNvPr>
          <p:cNvSpPr txBox="1"/>
          <p:nvPr/>
        </p:nvSpPr>
        <p:spPr>
          <a:xfrm>
            <a:off x="7200900" y="1733034"/>
            <a:ext cx="4267200" cy="369332"/>
          </a:xfrm>
          <a:prstGeom prst="rect">
            <a:avLst/>
          </a:prstGeom>
          <a:noFill/>
        </p:spPr>
        <p:txBody>
          <a:bodyPr wrap="square">
            <a:spAutoFit/>
          </a:bodyPr>
          <a:lstStyle/>
          <a:p>
            <a:r>
              <a:rPr lang="fi-FI" dirty="0" err="1">
                <a:latin typeface="+mj-lt"/>
              </a:rPr>
              <a:t>knowledge</a:t>
            </a:r>
            <a:r>
              <a:rPr lang="fi-FI" dirty="0">
                <a:latin typeface="+mj-lt"/>
              </a:rPr>
              <a:t> </a:t>
            </a:r>
            <a:r>
              <a:rPr lang="fi-FI" dirty="0" err="1">
                <a:latin typeface="+mj-lt"/>
              </a:rPr>
              <a:t>intensive</a:t>
            </a:r>
            <a:r>
              <a:rPr lang="fi-FI" dirty="0">
                <a:latin typeface="+mj-lt"/>
              </a:rPr>
              <a:t> business </a:t>
            </a:r>
            <a:r>
              <a:rPr lang="fi-FI" dirty="0" err="1">
                <a:latin typeface="+mj-lt"/>
              </a:rPr>
              <a:t>services</a:t>
            </a:r>
            <a:endParaRPr lang="fi-FI" dirty="0">
              <a:latin typeface="+mj-lt"/>
            </a:endParaRPr>
          </a:p>
        </p:txBody>
      </p:sp>
      <p:sp>
        <p:nvSpPr>
          <p:cNvPr id="12" name="Tekstiruutu 11">
            <a:extLst>
              <a:ext uri="{FF2B5EF4-FFF2-40B4-BE49-F238E27FC236}">
                <a16:creationId xmlns:a16="http://schemas.microsoft.com/office/drawing/2014/main" id="{4FF009D8-CA53-4309-B883-7C4A91DBD1E8}"/>
              </a:ext>
            </a:extLst>
          </p:cNvPr>
          <p:cNvSpPr txBox="1"/>
          <p:nvPr/>
        </p:nvSpPr>
        <p:spPr>
          <a:xfrm>
            <a:off x="254000" y="1694934"/>
            <a:ext cx="3873500" cy="4154984"/>
          </a:xfrm>
          <a:prstGeom prst="rect">
            <a:avLst/>
          </a:prstGeom>
          <a:noFill/>
        </p:spPr>
        <p:txBody>
          <a:bodyPr wrap="square">
            <a:spAutoFit/>
          </a:bodyPr>
          <a:lstStyle/>
          <a:p>
            <a:r>
              <a:rPr lang="en-US" sz="2400" dirty="0">
                <a:latin typeface="+mj-lt"/>
              </a:rPr>
              <a:t>Cities benefits:</a:t>
            </a:r>
          </a:p>
          <a:p>
            <a:pPr marL="285750" indent="-285750">
              <a:buFont typeface="Arial" panose="020B0604020202020204" pitchFamily="34" charset="0"/>
              <a:buChar char="•"/>
            </a:pPr>
            <a:r>
              <a:rPr lang="en-US" sz="2400" dirty="0">
                <a:latin typeface="+mj-lt"/>
              </a:rPr>
              <a:t>The ability to share inputs and infrastructure, such as roads, rail and street lights</a:t>
            </a:r>
          </a:p>
          <a:p>
            <a:pPr marL="285750" indent="-285750">
              <a:buFont typeface="Arial" panose="020B0604020202020204" pitchFamily="34" charset="0"/>
              <a:buChar char="•"/>
            </a:pPr>
            <a:r>
              <a:rPr lang="en-US" sz="2400" dirty="0">
                <a:latin typeface="+mj-lt"/>
              </a:rPr>
              <a:t>The ability to recruit from a deep pool of workers with relevant skills</a:t>
            </a:r>
          </a:p>
          <a:p>
            <a:pPr marL="285750" indent="-285750">
              <a:buFont typeface="Arial" panose="020B0604020202020204" pitchFamily="34" charset="0"/>
              <a:buChar char="•"/>
            </a:pPr>
            <a:r>
              <a:rPr lang="en-US" sz="2400" dirty="0">
                <a:latin typeface="+mj-lt"/>
              </a:rPr>
              <a:t>The ability to exchange ideas and information, known as ‘knowledge spillovers’</a:t>
            </a:r>
            <a:endParaRPr lang="fi-FI" sz="2400" dirty="0">
              <a:latin typeface="+mj-lt"/>
            </a:endParaRPr>
          </a:p>
        </p:txBody>
      </p:sp>
    </p:spTree>
    <p:extLst>
      <p:ext uri="{BB962C8B-B14F-4D97-AF65-F5344CB8AC3E}">
        <p14:creationId xmlns:p14="http://schemas.microsoft.com/office/powerpoint/2010/main" val="1451732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2D4BA2-8688-42A0-A391-0052BBA97F90}"/>
              </a:ext>
            </a:extLst>
          </p:cNvPr>
          <p:cNvSpPr>
            <a:spLocks noGrp="1"/>
          </p:cNvSpPr>
          <p:nvPr>
            <p:ph type="title"/>
          </p:nvPr>
        </p:nvSpPr>
        <p:spPr/>
        <p:txBody>
          <a:bodyPr/>
          <a:lstStyle/>
          <a:p>
            <a:r>
              <a:rPr lang="fi-FI" dirty="0"/>
              <a:t>City </a:t>
            </a:r>
            <a:r>
              <a:rPr lang="fi-FI" dirty="0" err="1"/>
              <a:t>Clusters</a:t>
            </a:r>
            <a:r>
              <a:rPr lang="fi-FI" dirty="0"/>
              <a:t> </a:t>
            </a:r>
            <a:endParaRPr lang="en-GB" dirty="0"/>
          </a:p>
        </p:txBody>
      </p:sp>
      <p:sp>
        <p:nvSpPr>
          <p:cNvPr id="3" name="Sisällön paikkamerkki 2">
            <a:extLst>
              <a:ext uri="{FF2B5EF4-FFF2-40B4-BE49-F238E27FC236}">
                <a16:creationId xmlns:a16="http://schemas.microsoft.com/office/drawing/2014/main" id="{3075C913-D9F5-4EB7-8A6F-A088B79E3367}"/>
              </a:ext>
            </a:extLst>
          </p:cNvPr>
          <p:cNvSpPr>
            <a:spLocks noGrp="1"/>
          </p:cNvSpPr>
          <p:nvPr>
            <p:ph idx="1"/>
          </p:nvPr>
        </p:nvSpPr>
        <p:spPr>
          <a:xfrm>
            <a:off x="1729530" y="1146774"/>
            <a:ext cx="5522170" cy="5901726"/>
          </a:xfrm>
        </p:spPr>
        <p:txBody>
          <a:bodyPr>
            <a:normAutofit fontScale="92500" lnSpcReduction="10000"/>
          </a:bodyPr>
          <a:lstStyle/>
          <a:p>
            <a:pPr marL="0" indent="0">
              <a:buNone/>
            </a:pPr>
            <a:r>
              <a:rPr lang="en-US" sz="2400" b="0" dirty="0"/>
              <a:t>City clusters are also important since they have different needs and demands. Industries form vertical and horizontal linkages with other industries that supply their inputs or market and sell their products or services.  </a:t>
            </a:r>
          </a:p>
          <a:p>
            <a:pPr marL="0" indent="0">
              <a:buNone/>
            </a:pPr>
            <a:r>
              <a:rPr lang="en-US" sz="2400" b="0" dirty="0"/>
              <a:t>Three mechanisms enhance productivity:</a:t>
            </a:r>
          </a:p>
          <a:p>
            <a:pPr marL="0" indent="0">
              <a:buNone/>
            </a:pPr>
            <a:r>
              <a:rPr lang="en-US" sz="2400" b="0" dirty="0"/>
              <a:t>1. An entire industry may benefit from agglomeration, since the size of the agglomeration provides sufficient demand to allow individual firms with internal scale economies to develop differentiated products.</a:t>
            </a:r>
          </a:p>
          <a:p>
            <a:pPr marL="0" indent="0">
              <a:buNone/>
            </a:pPr>
            <a:r>
              <a:rPr lang="en-US" sz="2400" b="0" dirty="0"/>
              <a:t>2. An individual firm may benefit from the option to buy more specialized inputs at lower transaction costs from differentiated input suppliers within the region.</a:t>
            </a:r>
          </a:p>
          <a:p>
            <a:pPr marL="0" indent="0">
              <a:buNone/>
            </a:pPr>
            <a:r>
              <a:rPr lang="en-US" sz="2400" b="0" dirty="0"/>
              <a:t>3. An individual firm may benefit from knowledge flows outside the market (spillovers) that arise from proximity within an agglomeration.</a:t>
            </a:r>
          </a:p>
        </p:txBody>
      </p:sp>
      <p:pic>
        <p:nvPicPr>
          <p:cNvPr id="11" name="Kuva 10" descr="Kuva, joka sisältää kohteen rakennus, ulko, kaupunki, juna&#10;&#10;Kuvaus luotu automaattisesti">
            <a:extLst>
              <a:ext uri="{FF2B5EF4-FFF2-40B4-BE49-F238E27FC236}">
                <a16:creationId xmlns:a16="http://schemas.microsoft.com/office/drawing/2014/main" id="{5AFA01C1-D84E-41A8-9B47-D73A8D77AD8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51700" y="0"/>
            <a:ext cx="10287000" cy="6858000"/>
          </a:xfrm>
          <a:prstGeom prst="rect">
            <a:avLst/>
          </a:prstGeom>
        </p:spPr>
      </p:pic>
      <p:sp>
        <p:nvSpPr>
          <p:cNvPr id="7" name="TextBox 6">
            <a:extLst>
              <a:ext uri="{FF2B5EF4-FFF2-40B4-BE49-F238E27FC236}">
                <a16:creationId xmlns:a16="http://schemas.microsoft.com/office/drawing/2014/main" id="{DC4C8D51-E4FC-44B9-ABAC-11435D144F11}"/>
              </a:ext>
            </a:extLst>
          </p:cNvPr>
          <p:cNvSpPr txBox="1"/>
          <p:nvPr/>
        </p:nvSpPr>
        <p:spPr>
          <a:xfrm>
            <a:off x="7387354" y="134293"/>
            <a:ext cx="1532092" cy="230832"/>
          </a:xfrm>
          <a:prstGeom prst="rect">
            <a:avLst/>
          </a:prstGeom>
          <a:noFill/>
        </p:spPr>
        <p:txBody>
          <a:bodyPr wrap="square" rtlCol="0">
            <a:spAutoFit/>
          </a:bodyPr>
          <a:lstStyle/>
          <a:p>
            <a:r>
              <a:rPr lang="fi-FI" sz="900" dirty="0" err="1"/>
              <a:t>Figure</a:t>
            </a:r>
            <a:r>
              <a:rPr lang="fi-FI" sz="900" dirty="0"/>
              <a:t> </a:t>
            </a:r>
            <a:r>
              <a:rPr lang="fi-FI" sz="900" dirty="0" err="1"/>
              <a:t>Shutterstock</a:t>
            </a:r>
            <a:endParaRPr lang="fi-FI" sz="900" dirty="0"/>
          </a:p>
        </p:txBody>
      </p:sp>
    </p:spTree>
    <p:extLst>
      <p:ext uri="{BB962C8B-B14F-4D97-AF65-F5344CB8AC3E}">
        <p14:creationId xmlns:p14="http://schemas.microsoft.com/office/powerpoint/2010/main" val="522753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2D4BA2-8688-42A0-A391-0052BBA97F90}"/>
              </a:ext>
            </a:extLst>
          </p:cNvPr>
          <p:cNvSpPr>
            <a:spLocks noGrp="1"/>
          </p:cNvSpPr>
          <p:nvPr>
            <p:ph type="title"/>
          </p:nvPr>
        </p:nvSpPr>
        <p:spPr>
          <a:xfrm>
            <a:off x="1766465" y="224377"/>
            <a:ext cx="9650834" cy="523221"/>
          </a:xfrm>
        </p:spPr>
        <p:txBody>
          <a:bodyPr/>
          <a:lstStyle/>
          <a:p>
            <a:r>
              <a:rPr lang="fi-FI" dirty="0" err="1"/>
              <a:t>Higher</a:t>
            </a:r>
            <a:r>
              <a:rPr lang="fi-FI" dirty="0"/>
              <a:t> </a:t>
            </a:r>
            <a:r>
              <a:rPr lang="fi-FI" dirty="0" err="1"/>
              <a:t>productivity</a:t>
            </a:r>
            <a:r>
              <a:rPr lang="fi-FI" dirty="0"/>
              <a:t> in </a:t>
            </a:r>
            <a:r>
              <a:rPr lang="fi-FI" dirty="0" err="1"/>
              <a:t>cities</a:t>
            </a:r>
            <a:r>
              <a:rPr lang="fi-FI" dirty="0"/>
              <a:t> (</a:t>
            </a:r>
            <a:r>
              <a:rPr lang="fi-FI" dirty="0" err="1"/>
              <a:t>developed</a:t>
            </a:r>
            <a:r>
              <a:rPr lang="fi-FI" dirty="0"/>
              <a:t> </a:t>
            </a:r>
            <a:r>
              <a:rPr lang="fi-FI" dirty="0" err="1"/>
              <a:t>countries</a:t>
            </a:r>
            <a:r>
              <a:rPr lang="fi-FI" dirty="0"/>
              <a:t>)</a:t>
            </a:r>
            <a:endParaRPr lang="en-GB" dirty="0"/>
          </a:p>
        </p:txBody>
      </p:sp>
      <p:pic>
        <p:nvPicPr>
          <p:cNvPr id="6" name="Kuva 5">
            <a:extLst>
              <a:ext uri="{FF2B5EF4-FFF2-40B4-BE49-F238E27FC236}">
                <a16:creationId xmlns:a16="http://schemas.microsoft.com/office/drawing/2014/main" id="{1E6C0045-C963-4466-8BD7-4C4583210A32}"/>
              </a:ext>
            </a:extLst>
          </p:cNvPr>
          <p:cNvPicPr>
            <a:picLocks noChangeAspect="1"/>
          </p:cNvPicPr>
          <p:nvPr/>
        </p:nvPicPr>
        <p:blipFill>
          <a:blip r:embed="rId2"/>
          <a:stretch>
            <a:fillRect/>
          </a:stretch>
        </p:blipFill>
        <p:spPr>
          <a:xfrm>
            <a:off x="1559219" y="747598"/>
            <a:ext cx="7622881" cy="5999277"/>
          </a:xfrm>
          <a:prstGeom prst="rect">
            <a:avLst/>
          </a:prstGeom>
        </p:spPr>
      </p:pic>
      <p:sp>
        <p:nvSpPr>
          <p:cNvPr id="9" name="Tekstiruutu 8">
            <a:extLst>
              <a:ext uri="{FF2B5EF4-FFF2-40B4-BE49-F238E27FC236}">
                <a16:creationId xmlns:a16="http://schemas.microsoft.com/office/drawing/2014/main" id="{B3FD61F5-390B-49B5-9718-CFD73A1A7D57}"/>
              </a:ext>
            </a:extLst>
          </p:cNvPr>
          <p:cNvSpPr txBox="1"/>
          <p:nvPr/>
        </p:nvSpPr>
        <p:spPr>
          <a:xfrm>
            <a:off x="9033301" y="2039076"/>
            <a:ext cx="3198960" cy="3416320"/>
          </a:xfrm>
          <a:prstGeom prst="rect">
            <a:avLst/>
          </a:prstGeom>
          <a:noFill/>
        </p:spPr>
        <p:txBody>
          <a:bodyPr wrap="square">
            <a:spAutoFit/>
          </a:bodyPr>
          <a:lstStyle/>
          <a:p>
            <a:r>
              <a:rPr lang="en-US" sz="2400" dirty="0"/>
              <a:t>Cities have higher productivity, but when cities grow to certain levels, they start to produce negative impacts such as overcrowding, congestion and pollution. </a:t>
            </a:r>
            <a:endParaRPr lang="fi-FI" sz="2400" dirty="0"/>
          </a:p>
        </p:txBody>
      </p:sp>
    </p:spTree>
    <p:extLst>
      <p:ext uri="{BB962C8B-B14F-4D97-AF65-F5344CB8AC3E}">
        <p14:creationId xmlns:p14="http://schemas.microsoft.com/office/powerpoint/2010/main" val="578014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2D4BA2-8688-42A0-A391-0052BBA97F90}"/>
              </a:ext>
            </a:extLst>
          </p:cNvPr>
          <p:cNvSpPr>
            <a:spLocks noGrp="1"/>
          </p:cNvSpPr>
          <p:nvPr>
            <p:ph type="title"/>
          </p:nvPr>
        </p:nvSpPr>
        <p:spPr/>
        <p:txBody>
          <a:bodyPr/>
          <a:lstStyle/>
          <a:p>
            <a:r>
              <a:rPr lang="fi-FI" dirty="0"/>
              <a:t>Access to </a:t>
            </a:r>
            <a:r>
              <a:rPr lang="fi-FI" dirty="0" err="1"/>
              <a:t>jobs</a:t>
            </a:r>
            <a:r>
              <a:rPr lang="fi-FI" dirty="0"/>
              <a:t> and CO2 </a:t>
            </a:r>
            <a:r>
              <a:rPr lang="fi-FI" dirty="0" err="1"/>
              <a:t>emissions</a:t>
            </a:r>
            <a:endParaRPr lang="en-GB" dirty="0"/>
          </a:p>
        </p:txBody>
      </p:sp>
      <p:sp>
        <p:nvSpPr>
          <p:cNvPr id="3" name="Sisällön paikkamerkki 2">
            <a:extLst>
              <a:ext uri="{FF2B5EF4-FFF2-40B4-BE49-F238E27FC236}">
                <a16:creationId xmlns:a16="http://schemas.microsoft.com/office/drawing/2014/main" id="{3075C913-D9F5-4EB7-8A6F-A088B79E3367}"/>
              </a:ext>
            </a:extLst>
          </p:cNvPr>
          <p:cNvSpPr>
            <a:spLocks noGrp="1"/>
          </p:cNvSpPr>
          <p:nvPr>
            <p:ph idx="1"/>
          </p:nvPr>
        </p:nvSpPr>
        <p:spPr>
          <a:xfrm>
            <a:off x="1702965" y="1610686"/>
            <a:ext cx="5409036" cy="4566277"/>
          </a:xfrm>
        </p:spPr>
        <p:txBody>
          <a:bodyPr>
            <a:normAutofit/>
          </a:bodyPr>
          <a:lstStyle/>
          <a:p>
            <a:r>
              <a:rPr lang="en-US" sz="2400" b="0" dirty="0"/>
              <a:t>Public transport is important. E.g. in UK </a:t>
            </a:r>
            <a:r>
              <a:rPr lang="en-US" sz="2400" b="0" dirty="0">
                <a:solidFill>
                  <a:srgbClr val="00B050"/>
                </a:solidFill>
              </a:rPr>
              <a:t>the top 10 cities </a:t>
            </a:r>
            <a:r>
              <a:rPr lang="en-US" sz="2400" b="0" dirty="0"/>
              <a:t>that have the lo</a:t>
            </a:r>
            <a:r>
              <a:rPr lang="en-US" sz="2400" b="0" dirty="0">
                <a:solidFill>
                  <a:srgbClr val="00B050"/>
                </a:solidFill>
              </a:rPr>
              <a:t>west road transport CO2 emissions </a:t>
            </a:r>
            <a:r>
              <a:rPr lang="en-US" sz="2400" b="0" dirty="0"/>
              <a:t>had on average </a:t>
            </a:r>
            <a:r>
              <a:rPr lang="en-US" sz="2400" b="0" dirty="0">
                <a:solidFill>
                  <a:srgbClr val="00B050"/>
                </a:solidFill>
              </a:rPr>
              <a:t>27 per cent of all jobs in their central areas</a:t>
            </a:r>
            <a:r>
              <a:rPr lang="en-US" sz="2400" b="0" dirty="0"/>
              <a:t> (in 2011), while the </a:t>
            </a:r>
            <a:r>
              <a:rPr lang="en-US" sz="2400" b="0" dirty="0">
                <a:solidFill>
                  <a:srgbClr val="FF0000"/>
                </a:solidFill>
              </a:rPr>
              <a:t>10 cities with the highest emissions</a:t>
            </a:r>
            <a:r>
              <a:rPr lang="en-US" sz="2400" b="0" dirty="0"/>
              <a:t> on average had </a:t>
            </a:r>
            <a:r>
              <a:rPr lang="en-US" sz="2400" b="0" dirty="0">
                <a:solidFill>
                  <a:srgbClr val="FF0000"/>
                </a:solidFill>
              </a:rPr>
              <a:t>17 per cent of all jobs located in their central areas</a:t>
            </a:r>
            <a:r>
              <a:rPr lang="en-US" sz="2400" b="0" dirty="0"/>
              <a:t>. </a:t>
            </a:r>
          </a:p>
          <a:p>
            <a:r>
              <a:rPr lang="en-US" sz="2400" b="0" dirty="0"/>
              <a:t>Note, public transport is important also because not all people have access to own car</a:t>
            </a:r>
          </a:p>
        </p:txBody>
      </p:sp>
      <p:pic>
        <p:nvPicPr>
          <p:cNvPr id="5" name="Kuva 4" descr="Kuva, joka sisältää kohteen auto, ulko, liikenne, pysäköity&#10;&#10;Kuvaus luotu automaattisesti">
            <a:extLst>
              <a:ext uri="{FF2B5EF4-FFF2-40B4-BE49-F238E27FC236}">
                <a16:creationId xmlns:a16="http://schemas.microsoft.com/office/drawing/2014/main" id="{73AE42E0-40DF-41E1-97AB-20188B6AB2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12001" y="1470986"/>
            <a:ext cx="6359088" cy="4240240"/>
          </a:xfrm>
          <a:prstGeom prst="rect">
            <a:avLst/>
          </a:prstGeom>
        </p:spPr>
      </p:pic>
      <p:sp>
        <p:nvSpPr>
          <p:cNvPr id="7" name="TextBox 6">
            <a:extLst>
              <a:ext uri="{FF2B5EF4-FFF2-40B4-BE49-F238E27FC236}">
                <a16:creationId xmlns:a16="http://schemas.microsoft.com/office/drawing/2014/main" id="{DC4C8D51-E4FC-44B9-ABAC-11435D144F11}"/>
              </a:ext>
            </a:extLst>
          </p:cNvPr>
          <p:cNvSpPr txBox="1"/>
          <p:nvPr/>
        </p:nvSpPr>
        <p:spPr>
          <a:xfrm>
            <a:off x="10659908" y="5421657"/>
            <a:ext cx="1532092" cy="230832"/>
          </a:xfrm>
          <a:prstGeom prst="rect">
            <a:avLst/>
          </a:prstGeom>
          <a:noFill/>
        </p:spPr>
        <p:txBody>
          <a:bodyPr wrap="square" rtlCol="0">
            <a:spAutoFit/>
          </a:bodyPr>
          <a:lstStyle/>
          <a:p>
            <a:r>
              <a:rPr lang="fi-FI" sz="900" dirty="0" err="1"/>
              <a:t>Figure</a:t>
            </a:r>
            <a:r>
              <a:rPr lang="fi-FI" sz="900" dirty="0"/>
              <a:t> </a:t>
            </a:r>
            <a:r>
              <a:rPr lang="fi-FI" sz="900" dirty="0" err="1"/>
              <a:t>Shutterstock</a:t>
            </a:r>
            <a:endParaRPr lang="fi-FI" sz="900" dirty="0"/>
          </a:p>
        </p:txBody>
      </p:sp>
    </p:spTree>
    <p:extLst>
      <p:ext uri="{BB962C8B-B14F-4D97-AF65-F5344CB8AC3E}">
        <p14:creationId xmlns:p14="http://schemas.microsoft.com/office/powerpoint/2010/main" val="3595846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687FDB9-7CEB-4018-AA8B-06B13C45BEFA}"/>
              </a:ext>
            </a:extLst>
          </p:cNvPr>
          <p:cNvPicPr>
            <a:picLocks noChangeAspect="1"/>
          </p:cNvPicPr>
          <p:nvPr/>
        </p:nvPicPr>
        <p:blipFill>
          <a:blip r:embed="rId2"/>
          <a:stretch>
            <a:fillRect/>
          </a:stretch>
        </p:blipFill>
        <p:spPr>
          <a:xfrm>
            <a:off x="1702965" y="735946"/>
            <a:ext cx="9269835" cy="5658911"/>
          </a:xfrm>
          <a:prstGeom prst="rect">
            <a:avLst/>
          </a:prstGeom>
        </p:spPr>
      </p:pic>
      <p:sp>
        <p:nvSpPr>
          <p:cNvPr id="4" name="Otsikko 3">
            <a:extLst>
              <a:ext uri="{FF2B5EF4-FFF2-40B4-BE49-F238E27FC236}">
                <a16:creationId xmlns:a16="http://schemas.microsoft.com/office/drawing/2014/main" id="{7355344E-963E-4C4D-A8CC-1C05894E2B45}"/>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1475086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ruoho, taivas, ulko, henkilö&#10;&#10;Kuvaus luotu, erittäin korkea luotettavuus">
            <a:extLst>
              <a:ext uri="{FF2B5EF4-FFF2-40B4-BE49-F238E27FC236}">
                <a16:creationId xmlns:a16="http://schemas.microsoft.com/office/drawing/2014/main" id="{51C6D6C6-DC2A-450C-B736-064FE62A5A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56554" y="0"/>
            <a:ext cx="10335446" cy="6890297"/>
          </a:xfrm>
          <a:prstGeom prst="rect">
            <a:avLst/>
          </a:prstGeom>
        </p:spPr>
      </p:pic>
      <p:graphicFrame>
        <p:nvGraphicFramePr>
          <p:cNvPr id="366634" name="Group 42">
            <a:extLst>
              <a:ext uri="{FF2B5EF4-FFF2-40B4-BE49-F238E27FC236}">
                <a16:creationId xmlns:a16="http://schemas.microsoft.com/office/drawing/2014/main" id="{2D7CD035-D245-4F9F-B4FD-1CFEA5506F86}"/>
              </a:ext>
            </a:extLst>
          </p:cNvPr>
          <p:cNvGraphicFramePr>
            <a:graphicFrameLocks noGrp="1"/>
          </p:cNvGraphicFramePr>
          <p:nvPr>
            <p:extLst>
              <p:ext uri="{D42A27DB-BD31-4B8C-83A1-F6EECF244321}">
                <p14:modId xmlns:p14="http://schemas.microsoft.com/office/powerpoint/2010/main" val="4255093397"/>
              </p:ext>
            </p:extLst>
          </p:nvPr>
        </p:nvGraphicFramePr>
        <p:xfrm>
          <a:off x="3032711" y="853315"/>
          <a:ext cx="8245308" cy="724419"/>
        </p:xfrm>
        <a:graphic>
          <a:graphicData uri="http://schemas.openxmlformats.org/drawingml/2006/table">
            <a:tbl>
              <a:tblPr/>
              <a:tblGrid>
                <a:gridCol w="2303547">
                  <a:extLst>
                    <a:ext uri="{9D8B030D-6E8A-4147-A177-3AD203B41FA5}">
                      <a16:colId xmlns:a16="http://schemas.microsoft.com/office/drawing/2014/main" val="20000"/>
                    </a:ext>
                  </a:extLst>
                </a:gridCol>
                <a:gridCol w="5941761">
                  <a:extLst>
                    <a:ext uri="{9D8B030D-6E8A-4147-A177-3AD203B41FA5}">
                      <a16:colId xmlns:a16="http://schemas.microsoft.com/office/drawing/2014/main" val="20001"/>
                    </a:ext>
                  </a:extLst>
                </a:gridCol>
              </a:tblGrid>
              <a:tr h="365727">
                <a:tc rowSpan="2">
                  <a:txBody>
                    <a:bodyPr/>
                    <a:lstStyle/>
                    <a:p>
                      <a:pPr marL="0" marR="0" lvl="0" indent="0" algn="just"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0" lang="en-GB" sz="1800" b="1" i="0" u="none" strike="noStrike" cap="none" normalizeH="0" baseline="0" dirty="0">
                          <a:ln>
                            <a:noFill/>
                          </a:ln>
                          <a:solidFill>
                            <a:schemeClr val="tx1"/>
                          </a:solidFill>
                          <a:effectLst/>
                          <a:latin typeface="Arial" charset="0"/>
                          <a:ea typeface="Times New Roman" pitchFamily="18" charset="0"/>
                          <a:cs typeface="Arial" charset="0"/>
                        </a:rPr>
                        <a:t>Efficiency</a:t>
                      </a:r>
                      <a:r>
                        <a:rPr kumimoji="0" lang="en-GB" sz="1600" b="1" i="0" u="none" strike="noStrike" cap="none" normalizeH="0" baseline="0" dirty="0">
                          <a:ln>
                            <a:noFill/>
                          </a:ln>
                          <a:solidFill>
                            <a:schemeClr val="tx1"/>
                          </a:solidFill>
                          <a:effectLst/>
                          <a:latin typeface="Arial" charset="0"/>
                          <a:ea typeface="Times New Roman" pitchFamily="18" charset="0"/>
                          <a:cs typeface="Arial" charset="0"/>
                        </a:rPr>
                        <a:t>     =</a:t>
                      </a:r>
                    </a:p>
                  </a:txBody>
                  <a:tcPr marL="84406" marR="84406" marT="42186" marB="42186" anchor="ctr" horzOverflow="overflow">
                    <a:lnL cap="flat">
                      <a:noFill/>
                    </a:lnL>
                    <a:lnR>
                      <a:noFill/>
                    </a:lnR>
                    <a:lnT cap="flat">
                      <a:noFill/>
                    </a:lnT>
                    <a:lnB cap="flat">
                      <a:noFill/>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0" lang="en-GB" sz="1800" b="1" i="0" u="none" strike="noStrike" cap="none" normalizeH="0" baseline="0" dirty="0">
                          <a:ln>
                            <a:noFill/>
                          </a:ln>
                          <a:solidFill>
                            <a:schemeClr val="tx1"/>
                          </a:solidFill>
                          <a:effectLst/>
                          <a:latin typeface="Arial" charset="0"/>
                          <a:ea typeface="Times New Roman" pitchFamily="18" charset="0"/>
                          <a:cs typeface="Arial" charset="0"/>
                        </a:rPr>
                        <a:t>                              Quality of Life</a:t>
                      </a:r>
                    </a:p>
                  </a:txBody>
                  <a:tcPr marL="84406" marR="84406" marT="42186" marB="42186" anchor="ctr"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4070">
                <a:tc vMerge="1">
                  <a:txBody>
                    <a:bodyPr/>
                    <a:lstStyle/>
                    <a:p>
                      <a:endParaRPr lang="en-US"/>
                    </a:p>
                  </a:txBody>
                  <a:tcPr/>
                </a:tc>
                <a:tc>
                  <a:txBody>
                    <a:bodyPr/>
                    <a:lstStyle/>
                    <a:p>
                      <a:pPr marL="0" marR="0" lvl="0" indent="0" algn="just"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0" lang="en-GB" sz="1800" b="1" i="0" u="none" strike="noStrike" cap="none" normalizeH="0" baseline="0" dirty="0">
                          <a:ln>
                            <a:noFill/>
                          </a:ln>
                          <a:solidFill>
                            <a:schemeClr val="tx1"/>
                          </a:solidFill>
                          <a:effectLst/>
                          <a:latin typeface="Arial" charset="0"/>
                          <a:ea typeface="Times New Roman" pitchFamily="18" charset="0"/>
                          <a:cs typeface="Arial" charset="0"/>
                        </a:rPr>
                        <a:t>Environmental pressure * Use of Resources* Costs</a:t>
                      </a:r>
                    </a:p>
                  </a:txBody>
                  <a:tcPr marL="84406" marR="84406" marT="42186" marB="42186" anchor="ctr" horzOverflow="overflow">
                    <a:lnL>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4" name="Title 1">
            <a:extLst>
              <a:ext uri="{FF2B5EF4-FFF2-40B4-BE49-F238E27FC236}">
                <a16:creationId xmlns:a16="http://schemas.microsoft.com/office/drawing/2014/main" id="{D5093999-9E74-4158-A1AD-D74B54A97ACA}"/>
              </a:ext>
            </a:extLst>
          </p:cNvPr>
          <p:cNvSpPr txBox="1">
            <a:spLocks/>
          </p:cNvSpPr>
          <p:nvPr/>
        </p:nvSpPr>
        <p:spPr>
          <a:xfrm>
            <a:off x="9301879" y="6527740"/>
            <a:ext cx="1610524" cy="330260"/>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200" dirty="0">
                <a:solidFill>
                  <a:schemeClr val="tx1"/>
                </a:solidFill>
                <a:latin typeface="+mn-lt"/>
              </a:rPr>
              <a:t>Picture Shutterstock</a:t>
            </a:r>
          </a:p>
          <a:p>
            <a:endParaRPr lang="en-US" sz="1200" dirty="0">
              <a:solidFill>
                <a:schemeClr val="tx1"/>
              </a:solidFill>
            </a:endParaRPr>
          </a:p>
          <a:p>
            <a:endParaRPr lang="en-US" sz="1200" dirty="0">
              <a:solidFill>
                <a:schemeClr val="tx1"/>
              </a:solidFill>
              <a:latin typeface="+mn-lt"/>
            </a:endParaRPr>
          </a:p>
        </p:txBody>
      </p:sp>
    </p:spTree>
    <p:extLst>
      <p:ext uri="{BB962C8B-B14F-4D97-AF65-F5344CB8AC3E}">
        <p14:creationId xmlns:p14="http://schemas.microsoft.com/office/powerpoint/2010/main" val="205012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6466" name="Rectangle 2"/>
          <p:cNvSpPr>
            <a:spLocks noGrp="1" noChangeArrowheads="1"/>
          </p:cNvSpPr>
          <p:nvPr>
            <p:ph type="title"/>
          </p:nvPr>
        </p:nvSpPr>
        <p:spPr>
          <a:xfrm>
            <a:off x="841248" y="4462272"/>
            <a:ext cx="10506456" cy="1197864"/>
          </a:xfrm>
        </p:spPr>
        <p:txBody>
          <a:bodyPr vert="horz" lIns="91440" tIns="45720" rIns="91440" bIns="45720" rtlCol="0" anchor="b">
            <a:normAutofit/>
          </a:bodyPr>
          <a:lstStyle/>
          <a:p>
            <a:pPr algn="ctr"/>
            <a:r>
              <a:rPr lang="en-US" altLang="fi-FI" sz="3600" dirty="0"/>
              <a:t>Urban planning and structure have a key role</a:t>
            </a:r>
          </a:p>
        </p:txBody>
      </p:sp>
      <p:pic>
        <p:nvPicPr>
          <p:cNvPr id="446469" name="Picture 5"/>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681950" y="348061"/>
            <a:ext cx="3786349" cy="4028020"/>
          </a:xfrm>
          <a:prstGeom prst="rect">
            <a:avLst/>
          </a:prstGeom>
          <a:extLst>
            <a:ext uri="{909E8E84-426E-40DD-AFC4-6F175D3DCCD1}">
              <a14:hiddenFill xmlns:a14="http://schemas.microsoft.com/office/drawing/2010/main">
                <a:solidFill>
                  <a:srgbClr val="FFFFFF"/>
                </a:solidFill>
              </a14:hiddenFill>
            </a:ext>
          </a:extLst>
        </p:spPr>
      </p:pic>
      <p:pic>
        <p:nvPicPr>
          <p:cNvPr id="446468" name="Picture 4"/>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723703" y="391155"/>
            <a:ext cx="3835803" cy="4028021"/>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080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1">
            <a:extLst>
              <a:ext uri="{FF2B5EF4-FFF2-40B4-BE49-F238E27FC236}">
                <a16:creationId xmlns:a16="http://schemas.microsoft.com/office/drawing/2014/main" id="{3D882922-6F17-4760-BAFC-13AB0AA34316}"/>
              </a:ext>
            </a:extLst>
          </p:cNvPr>
          <p:cNvSpPr>
            <a:spLocks noGrp="1"/>
          </p:cNvSpPr>
          <p:nvPr>
            <p:ph type="title"/>
          </p:nvPr>
        </p:nvSpPr>
        <p:spPr>
          <a:xfrm>
            <a:off x="700391" y="2924944"/>
            <a:ext cx="4315489" cy="3183744"/>
          </a:xfrm>
        </p:spPr>
        <p:txBody>
          <a:bodyPr vert="horz" lIns="91440" tIns="45720" rIns="91440" bIns="45720" rtlCol="0" anchor="t">
            <a:normAutofit/>
          </a:bodyPr>
          <a:lstStyle/>
          <a:p>
            <a:pPr algn="l">
              <a:lnSpc>
                <a:spcPct val="90000"/>
              </a:lnSpc>
            </a:pPr>
            <a:br>
              <a:rPr lang="en-US" sz="2400" dirty="0">
                <a:solidFill>
                  <a:schemeClr val="tx1"/>
                </a:solidFill>
              </a:rPr>
            </a:br>
            <a:r>
              <a:rPr lang="en-US" sz="2400" b="0" dirty="0">
                <a:solidFill>
                  <a:schemeClr val="tx1"/>
                </a:solidFill>
              </a:rPr>
              <a:t>When compared to people's regular activity patterns, certain weather conditions affected people's movements and activities noticeably at different times of the day</a:t>
            </a:r>
            <a:br>
              <a:rPr lang="en-US" sz="2400" b="0" dirty="0">
                <a:solidFill>
                  <a:schemeClr val="tx1"/>
                </a:solidFill>
              </a:rPr>
            </a:br>
            <a:br>
              <a:rPr lang="en-US" sz="2400" b="0" dirty="0">
                <a:solidFill>
                  <a:schemeClr val="tx1"/>
                </a:solidFill>
              </a:rPr>
            </a:br>
            <a:r>
              <a:rPr lang="en-US" sz="1200" b="0" dirty="0"/>
              <a:t>(</a:t>
            </a:r>
            <a:r>
              <a:rPr lang="en-US" sz="1200" b="0" dirty="0" err="1"/>
              <a:t>Horanont</a:t>
            </a:r>
            <a:r>
              <a:rPr lang="en-US" sz="1200" b="0" dirty="0"/>
              <a:t> et al 2013)</a:t>
            </a:r>
            <a:endParaRPr lang="en-US" sz="2400" b="0" dirty="0">
              <a:solidFill>
                <a:schemeClr val="tx1"/>
              </a:solidFill>
            </a:endParaRPr>
          </a:p>
        </p:txBody>
      </p:sp>
      <p:pic>
        <p:nvPicPr>
          <p:cNvPr id="7" name="Kuva 6" descr="Kuva, joka sisältää kohteen taivas, ulko, rakennus, kaupunki&#10;&#10;Kuvaus luotu, erittäin korkea luotettavuus">
            <a:extLst>
              <a:ext uri="{FF2B5EF4-FFF2-40B4-BE49-F238E27FC236}">
                <a16:creationId xmlns:a16="http://schemas.microsoft.com/office/drawing/2014/main" id="{CADA409F-6196-4133-88E6-42FA04056A7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59896" y="-59636"/>
            <a:ext cx="7032104" cy="6917635"/>
          </a:xfrm>
          <a:prstGeom prst="rect">
            <a:avLst/>
          </a:prstGeom>
          <a:effectLst/>
        </p:spPr>
      </p:pic>
      <p:sp>
        <p:nvSpPr>
          <p:cNvPr id="8" name="Otsikko 1">
            <a:extLst>
              <a:ext uri="{FF2B5EF4-FFF2-40B4-BE49-F238E27FC236}">
                <a16:creationId xmlns:a16="http://schemas.microsoft.com/office/drawing/2014/main" id="{523C6ED3-7C6F-466A-BAFC-96D1D5B730CA}"/>
              </a:ext>
            </a:extLst>
          </p:cNvPr>
          <p:cNvSpPr txBox="1">
            <a:spLocks/>
          </p:cNvSpPr>
          <p:nvPr/>
        </p:nvSpPr>
        <p:spPr bwMode="auto">
          <a:xfrm>
            <a:off x="556375" y="1672853"/>
            <a:ext cx="3737610" cy="1349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lvl1pPr algn="ctr" rtl="0" eaLnBrk="1" fontAlgn="base" hangingPunct="1">
              <a:spcBef>
                <a:spcPct val="0"/>
              </a:spcBef>
              <a:spcAft>
                <a:spcPct val="0"/>
              </a:spcAft>
              <a:defRPr sz="2000" b="1" kern="1200">
                <a:solidFill>
                  <a:schemeClr val="tx2"/>
                </a:solidFill>
                <a:latin typeface="+mj-lt"/>
                <a:ea typeface="+mj-ea"/>
                <a:cs typeface="+mj-cs"/>
              </a:defRPr>
            </a:lvl1pPr>
            <a:lvl2pPr algn="ctr" rtl="0" eaLnBrk="1" fontAlgn="base" hangingPunct="1">
              <a:spcBef>
                <a:spcPct val="0"/>
              </a:spcBef>
              <a:spcAft>
                <a:spcPct val="0"/>
              </a:spcAft>
              <a:defRPr sz="2000" b="1">
                <a:solidFill>
                  <a:schemeClr val="tx2"/>
                </a:solidFill>
                <a:latin typeface="Arial" panose="020B0604020202020204" pitchFamily="34" charset="0"/>
              </a:defRPr>
            </a:lvl2pPr>
            <a:lvl3pPr algn="ctr" rtl="0" eaLnBrk="1" fontAlgn="base" hangingPunct="1">
              <a:spcBef>
                <a:spcPct val="0"/>
              </a:spcBef>
              <a:spcAft>
                <a:spcPct val="0"/>
              </a:spcAft>
              <a:defRPr sz="2000" b="1">
                <a:solidFill>
                  <a:schemeClr val="tx2"/>
                </a:solidFill>
                <a:latin typeface="Arial" panose="020B0604020202020204" pitchFamily="34" charset="0"/>
              </a:defRPr>
            </a:lvl3pPr>
            <a:lvl4pPr algn="ctr" rtl="0" eaLnBrk="1" fontAlgn="base" hangingPunct="1">
              <a:spcBef>
                <a:spcPct val="0"/>
              </a:spcBef>
              <a:spcAft>
                <a:spcPct val="0"/>
              </a:spcAft>
              <a:defRPr sz="2000" b="1">
                <a:solidFill>
                  <a:schemeClr val="tx2"/>
                </a:solidFill>
                <a:latin typeface="Arial" panose="020B0604020202020204" pitchFamily="34" charset="0"/>
              </a:defRPr>
            </a:lvl4pPr>
            <a:lvl5pPr algn="ctr" rtl="0" eaLnBrk="1" fontAlgn="base" hangingPunct="1">
              <a:spcBef>
                <a:spcPct val="0"/>
              </a:spcBef>
              <a:spcAft>
                <a:spcPct val="0"/>
              </a:spcAft>
              <a:defRPr sz="2000" b="1">
                <a:solidFill>
                  <a:schemeClr val="tx2"/>
                </a:solidFill>
                <a:latin typeface="Arial" panose="020B0604020202020204" pitchFamily="34" charset="0"/>
              </a:defRPr>
            </a:lvl5pPr>
            <a:lvl6pPr marL="457189" algn="ctr" rtl="0" eaLnBrk="1" fontAlgn="base" hangingPunct="1">
              <a:spcBef>
                <a:spcPct val="0"/>
              </a:spcBef>
              <a:spcAft>
                <a:spcPct val="0"/>
              </a:spcAft>
              <a:defRPr sz="2000" b="1">
                <a:solidFill>
                  <a:schemeClr val="tx2"/>
                </a:solidFill>
                <a:latin typeface="Arial" panose="020B0604020202020204" pitchFamily="34" charset="0"/>
              </a:defRPr>
            </a:lvl6pPr>
            <a:lvl7pPr marL="914377" algn="ctr" rtl="0" eaLnBrk="1" fontAlgn="base" hangingPunct="1">
              <a:spcBef>
                <a:spcPct val="0"/>
              </a:spcBef>
              <a:spcAft>
                <a:spcPct val="0"/>
              </a:spcAft>
              <a:defRPr sz="2000" b="1">
                <a:solidFill>
                  <a:schemeClr val="tx2"/>
                </a:solidFill>
                <a:latin typeface="Arial" panose="020B0604020202020204" pitchFamily="34" charset="0"/>
              </a:defRPr>
            </a:lvl7pPr>
            <a:lvl8pPr marL="1371566" algn="ctr" rtl="0" eaLnBrk="1" fontAlgn="base" hangingPunct="1">
              <a:spcBef>
                <a:spcPct val="0"/>
              </a:spcBef>
              <a:spcAft>
                <a:spcPct val="0"/>
              </a:spcAft>
              <a:defRPr sz="2000" b="1">
                <a:solidFill>
                  <a:schemeClr val="tx2"/>
                </a:solidFill>
                <a:latin typeface="Arial" panose="020B0604020202020204" pitchFamily="34" charset="0"/>
              </a:defRPr>
            </a:lvl8pPr>
            <a:lvl9pPr marL="1828754" algn="ctr" rtl="0" eaLnBrk="1" fontAlgn="base" hangingPunct="1">
              <a:spcBef>
                <a:spcPct val="0"/>
              </a:spcBef>
              <a:spcAft>
                <a:spcPct val="0"/>
              </a:spcAft>
              <a:defRPr sz="2000" b="1">
                <a:solidFill>
                  <a:schemeClr val="tx2"/>
                </a:solidFill>
                <a:latin typeface="Arial" panose="020B0604020202020204" pitchFamily="34" charset="0"/>
              </a:defRPr>
            </a:lvl9pPr>
          </a:lstStyle>
          <a:p>
            <a:pPr>
              <a:lnSpc>
                <a:spcPct val="90000"/>
              </a:lnSpc>
            </a:pPr>
            <a:r>
              <a:rPr lang="en-US" sz="2500" dirty="0">
                <a:solidFill>
                  <a:schemeClr val="tx1"/>
                </a:solidFill>
                <a:latin typeface="+mn-lt"/>
              </a:rPr>
              <a:t>Weather </a:t>
            </a:r>
          </a:p>
          <a:p>
            <a:pPr>
              <a:lnSpc>
                <a:spcPct val="90000"/>
              </a:lnSpc>
            </a:pPr>
            <a:r>
              <a:rPr lang="en-US" sz="2500" dirty="0">
                <a:solidFill>
                  <a:schemeClr val="tx1"/>
                </a:solidFill>
                <a:latin typeface="+mn-lt"/>
              </a:rPr>
              <a:t>and </a:t>
            </a:r>
          </a:p>
          <a:p>
            <a:pPr>
              <a:lnSpc>
                <a:spcPct val="90000"/>
              </a:lnSpc>
            </a:pPr>
            <a:r>
              <a:rPr lang="en-US" sz="2500" dirty="0">
                <a:solidFill>
                  <a:schemeClr val="tx1"/>
                </a:solidFill>
                <a:latin typeface="+mn-lt"/>
              </a:rPr>
              <a:t>user behavior</a:t>
            </a:r>
            <a:br>
              <a:rPr lang="en-US" sz="2800" dirty="0">
                <a:solidFill>
                  <a:schemeClr val="tx1"/>
                </a:solidFill>
              </a:rPr>
            </a:br>
            <a:endParaRPr lang="en-US" sz="2800" b="0" dirty="0">
              <a:solidFill>
                <a:schemeClr val="tx1"/>
              </a:solidFill>
            </a:endParaRPr>
          </a:p>
        </p:txBody>
      </p:sp>
    </p:spTree>
    <p:extLst>
      <p:ext uri="{BB962C8B-B14F-4D97-AF65-F5344CB8AC3E}">
        <p14:creationId xmlns:p14="http://schemas.microsoft.com/office/powerpoint/2010/main" val="2297071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isällön paikkamerkki 2">
            <a:extLst>
              <a:ext uri="{FF2B5EF4-FFF2-40B4-BE49-F238E27FC236}">
                <a16:creationId xmlns:a16="http://schemas.microsoft.com/office/drawing/2014/main" id="{FD7A7819-694E-4635-A71E-A585662E86FA}"/>
              </a:ext>
            </a:extLst>
          </p:cNvPr>
          <p:cNvSpPr>
            <a:spLocks noGrp="1"/>
          </p:cNvSpPr>
          <p:nvPr>
            <p:ph idx="1"/>
          </p:nvPr>
        </p:nvSpPr>
        <p:spPr>
          <a:xfrm>
            <a:off x="535022" y="1321528"/>
            <a:ext cx="4659548" cy="5450571"/>
          </a:xfrm>
        </p:spPr>
        <p:txBody>
          <a:bodyPr>
            <a:normAutofit/>
          </a:bodyPr>
          <a:lstStyle/>
          <a:p>
            <a:pPr marL="0" indent="0">
              <a:buNone/>
            </a:pPr>
            <a:r>
              <a:rPr lang="en-US" b="0" dirty="0"/>
              <a:t>The economic losses caused by weather- and climate-related extremes in the 33 European Environment Agency member countries between 1980–2016  was </a:t>
            </a:r>
            <a:r>
              <a:rPr lang="en-US" dirty="0"/>
              <a:t>over 450 billion euros</a:t>
            </a:r>
            <a:r>
              <a:rPr lang="en-US" b="0" dirty="0"/>
              <a:t>.</a:t>
            </a:r>
          </a:p>
          <a:p>
            <a:pPr marL="0" indent="0">
              <a:buNone/>
            </a:pPr>
            <a:endParaRPr lang="en-US" sz="300" b="0" dirty="0"/>
          </a:p>
          <a:p>
            <a:pPr marL="0" indent="0">
              <a:buNone/>
            </a:pPr>
            <a:r>
              <a:rPr lang="en-US" b="0" dirty="0"/>
              <a:t>Main reasons were:</a:t>
            </a:r>
          </a:p>
          <a:p>
            <a:pPr>
              <a:lnSpc>
                <a:spcPct val="90000"/>
              </a:lnSpc>
            </a:pPr>
            <a:r>
              <a:rPr lang="en-US" b="0" dirty="0"/>
              <a:t>floods ~40% </a:t>
            </a:r>
          </a:p>
          <a:p>
            <a:pPr>
              <a:lnSpc>
                <a:spcPct val="90000"/>
              </a:lnSpc>
            </a:pPr>
            <a:r>
              <a:rPr lang="en-US" b="0" dirty="0"/>
              <a:t>storms 25% </a:t>
            </a:r>
          </a:p>
          <a:p>
            <a:pPr>
              <a:lnSpc>
                <a:spcPct val="90000"/>
              </a:lnSpc>
            </a:pPr>
            <a:r>
              <a:rPr lang="en-US" b="0" dirty="0"/>
              <a:t>droughts ~10% </a:t>
            </a:r>
          </a:p>
          <a:p>
            <a:pPr>
              <a:lnSpc>
                <a:spcPct val="90000"/>
              </a:lnSpc>
            </a:pPr>
            <a:r>
              <a:rPr lang="en-US" b="0" dirty="0"/>
              <a:t>heat waves ~5% </a:t>
            </a:r>
          </a:p>
          <a:p>
            <a:pPr marL="0" indent="0">
              <a:buNone/>
            </a:pPr>
            <a:endParaRPr lang="en-US" sz="800" b="0" dirty="0"/>
          </a:p>
          <a:p>
            <a:pPr marL="0" indent="0">
              <a:buNone/>
            </a:pPr>
            <a:r>
              <a:rPr lang="en-US" b="0" dirty="0"/>
              <a:t>The insurance coverage is 35 %.</a:t>
            </a:r>
          </a:p>
          <a:p>
            <a:pPr marL="0" indent="0">
              <a:buNone/>
            </a:pPr>
            <a:r>
              <a:rPr lang="en-US" b="0" dirty="0"/>
              <a:t>Regarding impacts on human health, heat waves are the deadliest.</a:t>
            </a:r>
            <a:endParaRPr lang="fi-FI" b="0" dirty="0"/>
          </a:p>
        </p:txBody>
      </p:sp>
      <p:sp>
        <p:nvSpPr>
          <p:cNvPr id="7" name="Otsikko 1">
            <a:extLst>
              <a:ext uri="{FF2B5EF4-FFF2-40B4-BE49-F238E27FC236}">
                <a16:creationId xmlns:a16="http://schemas.microsoft.com/office/drawing/2014/main" id="{5C21B1D0-EFBA-4B9F-9A95-87C7C923A08B}"/>
              </a:ext>
            </a:extLst>
          </p:cNvPr>
          <p:cNvSpPr>
            <a:spLocks noGrp="1"/>
          </p:cNvSpPr>
          <p:nvPr>
            <p:ph type="title"/>
          </p:nvPr>
        </p:nvSpPr>
        <p:spPr>
          <a:xfrm>
            <a:off x="1776636" y="85901"/>
            <a:ext cx="11689852" cy="1344975"/>
          </a:xfrm>
        </p:spPr>
        <p:txBody>
          <a:bodyPr>
            <a:normAutofit/>
          </a:bodyPr>
          <a:lstStyle/>
          <a:p>
            <a:pPr>
              <a:lnSpc>
                <a:spcPct val="90000"/>
              </a:lnSpc>
            </a:pPr>
            <a:r>
              <a:rPr lang="en-GB" dirty="0"/>
              <a:t>Resilience is important in cities</a:t>
            </a:r>
            <a:endParaRPr lang="fi-FI" dirty="0"/>
          </a:p>
        </p:txBody>
      </p:sp>
      <p:pic>
        <p:nvPicPr>
          <p:cNvPr id="3" name="Kuva 2" descr="Kuva, joka sisältää kohteen ulko, taivas, vesi, rakennus&#10;&#10;Kuvaus luotu, erittäin korkea luotettavuus">
            <a:extLst>
              <a:ext uri="{FF2B5EF4-FFF2-40B4-BE49-F238E27FC236}">
                <a16:creationId xmlns:a16="http://schemas.microsoft.com/office/drawing/2014/main" id="{4326ABAC-FC0C-43F8-BDDE-3D53850A14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90457" y="1376202"/>
            <a:ext cx="6901543" cy="5450571"/>
          </a:xfrm>
          <a:prstGeom prst="rect">
            <a:avLst/>
          </a:prstGeom>
        </p:spPr>
      </p:pic>
      <p:sp>
        <p:nvSpPr>
          <p:cNvPr id="8" name="Title 1">
            <a:extLst>
              <a:ext uri="{FF2B5EF4-FFF2-40B4-BE49-F238E27FC236}">
                <a16:creationId xmlns:a16="http://schemas.microsoft.com/office/drawing/2014/main" id="{58363583-F9D5-43D1-879B-CC3A475949F5}"/>
              </a:ext>
            </a:extLst>
          </p:cNvPr>
          <p:cNvSpPr txBox="1">
            <a:spLocks/>
          </p:cNvSpPr>
          <p:nvPr/>
        </p:nvSpPr>
        <p:spPr>
          <a:xfrm>
            <a:off x="10189725" y="6606969"/>
            <a:ext cx="1610524" cy="330260"/>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tx1"/>
                </a:solidFill>
                <a:latin typeface="+mn-lt"/>
              </a:rPr>
              <a:t>Picture Shutterstock</a:t>
            </a:r>
          </a:p>
          <a:p>
            <a:endParaRPr lang="en-US" sz="1100" dirty="0">
              <a:solidFill>
                <a:schemeClr val="tx1"/>
              </a:solidFill>
            </a:endParaRPr>
          </a:p>
          <a:p>
            <a:endParaRPr lang="en-US" sz="1100" dirty="0">
              <a:solidFill>
                <a:schemeClr val="tx1"/>
              </a:solidFill>
              <a:latin typeface="+mn-lt"/>
            </a:endParaRPr>
          </a:p>
        </p:txBody>
      </p:sp>
    </p:spTree>
    <p:extLst>
      <p:ext uri="{BB962C8B-B14F-4D97-AF65-F5344CB8AC3E}">
        <p14:creationId xmlns:p14="http://schemas.microsoft.com/office/powerpoint/2010/main" val="2144281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1BFA0956-1D0B-4A16-9372-BA551890083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51463" y="1046893"/>
            <a:ext cx="9042689" cy="5487941"/>
          </a:xfrm>
          <a:prstGeom prst="rect">
            <a:avLst/>
          </a:prstGeom>
        </p:spPr>
      </p:pic>
      <p:sp>
        <p:nvSpPr>
          <p:cNvPr id="9" name="Tekstiruutu 8">
            <a:extLst>
              <a:ext uri="{FF2B5EF4-FFF2-40B4-BE49-F238E27FC236}">
                <a16:creationId xmlns:a16="http://schemas.microsoft.com/office/drawing/2014/main" id="{75D56D1D-432B-42A7-BB67-BE7AAB563D55}"/>
              </a:ext>
            </a:extLst>
          </p:cNvPr>
          <p:cNvSpPr txBox="1"/>
          <p:nvPr/>
        </p:nvSpPr>
        <p:spPr>
          <a:xfrm>
            <a:off x="1326229" y="6534834"/>
            <a:ext cx="11068494" cy="278341"/>
          </a:xfrm>
          <a:prstGeom prst="rect">
            <a:avLst/>
          </a:prstGeom>
          <a:noFill/>
        </p:spPr>
        <p:txBody>
          <a:bodyPr wrap="square">
            <a:spAutoFit/>
          </a:bodyPr>
          <a:lstStyle/>
          <a:p>
            <a:r>
              <a:rPr lang="fr-FR" sz="1200" dirty="0"/>
              <a:t>source: https://thought-leadership-production.s3.amazonaws.com/2017/09/25/13/34/04/fab4e7a8-2d03-4a7d-83d8-bdcff6d0ce22/Cities_Tree_Infographic-02.jpg</a:t>
            </a:r>
            <a:endParaRPr lang="fi-FI" sz="1200" dirty="0"/>
          </a:p>
        </p:txBody>
      </p:sp>
      <p:sp>
        <p:nvSpPr>
          <p:cNvPr id="10" name="Otsikko 1">
            <a:extLst>
              <a:ext uri="{FF2B5EF4-FFF2-40B4-BE49-F238E27FC236}">
                <a16:creationId xmlns:a16="http://schemas.microsoft.com/office/drawing/2014/main" id="{FA09BDAF-554F-4528-AD72-AB46ABBD1652}"/>
              </a:ext>
            </a:extLst>
          </p:cNvPr>
          <p:cNvSpPr>
            <a:spLocks noGrp="1"/>
          </p:cNvSpPr>
          <p:nvPr>
            <p:ph type="title"/>
          </p:nvPr>
        </p:nvSpPr>
        <p:spPr>
          <a:xfrm>
            <a:off x="1702965" y="365125"/>
            <a:ext cx="9650834" cy="523221"/>
          </a:xfrm>
        </p:spPr>
        <p:txBody>
          <a:bodyPr/>
          <a:lstStyle/>
          <a:p>
            <a:r>
              <a:rPr lang="fi-FI" dirty="0" err="1"/>
              <a:t>Nature</a:t>
            </a:r>
            <a:r>
              <a:rPr lang="fi-FI" dirty="0"/>
              <a:t> </a:t>
            </a:r>
            <a:r>
              <a:rPr lang="fi-FI" dirty="0" err="1"/>
              <a:t>Based</a:t>
            </a:r>
            <a:r>
              <a:rPr lang="fi-FI" dirty="0"/>
              <a:t> Solutions</a:t>
            </a:r>
            <a:endParaRPr lang="en-GB" dirty="0"/>
          </a:p>
        </p:txBody>
      </p:sp>
    </p:spTree>
    <p:extLst>
      <p:ext uri="{BB962C8B-B14F-4D97-AF65-F5344CB8AC3E}">
        <p14:creationId xmlns:p14="http://schemas.microsoft.com/office/powerpoint/2010/main" val="357225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err="1"/>
              <a:t>What</a:t>
            </a:r>
            <a:r>
              <a:rPr lang="fi-FI" dirty="0"/>
              <a:t> </a:t>
            </a:r>
            <a:r>
              <a:rPr lang="fi-FI" dirty="0" err="1"/>
              <a:t>citizens</a:t>
            </a:r>
            <a:r>
              <a:rPr lang="fi-FI" dirty="0"/>
              <a:t> </a:t>
            </a:r>
            <a:r>
              <a:rPr lang="fi-FI" dirty="0" err="1"/>
              <a:t>want</a:t>
            </a:r>
            <a:r>
              <a:rPr lang="fi-FI" dirty="0"/>
              <a:t>?</a:t>
            </a:r>
          </a:p>
        </p:txBody>
      </p:sp>
      <p:sp>
        <p:nvSpPr>
          <p:cNvPr id="3" name="Content Placeholder 2"/>
          <p:cNvSpPr>
            <a:spLocks noGrp="1"/>
          </p:cNvSpPr>
          <p:nvPr>
            <p:ph idx="1"/>
          </p:nvPr>
        </p:nvSpPr>
        <p:spPr>
          <a:xfrm>
            <a:off x="1236777" y="1645612"/>
            <a:ext cx="4859223" cy="3566775"/>
          </a:xfrm>
        </p:spPr>
        <p:txBody>
          <a:bodyPr>
            <a:normAutofit lnSpcReduction="10000"/>
          </a:bodyPr>
          <a:lstStyle/>
          <a:p>
            <a:pPr marL="0" indent="0">
              <a:buNone/>
            </a:pPr>
            <a:r>
              <a:rPr lang="en-GB" sz="2400" b="0" dirty="0"/>
              <a:t>People are adaptable</a:t>
            </a:r>
          </a:p>
          <a:p>
            <a:endParaRPr lang="en-GB" sz="2400" b="0" dirty="0"/>
          </a:p>
          <a:p>
            <a:r>
              <a:rPr lang="en-GB" sz="2400" b="0" dirty="0"/>
              <a:t>Privacy</a:t>
            </a:r>
          </a:p>
          <a:p>
            <a:r>
              <a:rPr lang="en-GB" sz="2400" b="0" dirty="0"/>
              <a:t>Green, blue areas</a:t>
            </a:r>
          </a:p>
          <a:p>
            <a:r>
              <a:rPr lang="en-GB" sz="2400" b="0" dirty="0"/>
              <a:t>Services close</a:t>
            </a:r>
          </a:p>
          <a:p>
            <a:r>
              <a:rPr lang="en-GB" sz="2400" b="0" dirty="0"/>
              <a:t>No time-consuming commuting</a:t>
            </a:r>
          </a:p>
          <a:p>
            <a:r>
              <a:rPr lang="en-GB" sz="2400" b="0" dirty="0"/>
              <a:t>Affordability</a:t>
            </a:r>
          </a:p>
          <a:p>
            <a:r>
              <a:rPr lang="en-GB" sz="2400" b="0" dirty="0"/>
              <a:t>Open space</a:t>
            </a:r>
          </a:p>
          <a:p>
            <a:endParaRPr lang="fi-FI" sz="2400" b="0" dirty="0"/>
          </a:p>
        </p:txBody>
      </p:sp>
      <p:pic>
        <p:nvPicPr>
          <p:cNvPr id="4" name="Kuva 3">
            <a:extLst>
              <a:ext uri="{FF2B5EF4-FFF2-40B4-BE49-F238E27FC236}">
                <a16:creationId xmlns:a16="http://schemas.microsoft.com/office/drawing/2014/main" id="{F964B14F-27BA-4807-B18B-82BCFCC21040}"/>
              </a:ext>
            </a:extLst>
          </p:cNvPr>
          <p:cNvPicPr>
            <a:picLocks noChangeAspect="1"/>
          </p:cNvPicPr>
          <p:nvPr/>
        </p:nvPicPr>
        <p:blipFill>
          <a:blip r:embed="rId2"/>
          <a:stretch>
            <a:fillRect/>
          </a:stretch>
        </p:blipFill>
        <p:spPr>
          <a:xfrm>
            <a:off x="6168008" y="0"/>
            <a:ext cx="12174377" cy="6858000"/>
          </a:xfrm>
          <a:prstGeom prst="rect">
            <a:avLst/>
          </a:prstGeom>
        </p:spPr>
      </p:pic>
    </p:spTree>
    <p:extLst>
      <p:ext uri="{BB962C8B-B14F-4D97-AF65-F5344CB8AC3E}">
        <p14:creationId xmlns:p14="http://schemas.microsoft.com/office/powerpoint/2010/main" val="668956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5520" y="1331443"/>
            <a:ext cx="9650834" cy="523221"/>
          </a:xfrm>
        </p:spPr>
        <p:txBody>
          <a:bodyPr/>
          <a:lstStyle/>
          <a:p>
            <a:r>
              <a:rPr lang="fi-FI" dirty="0" err="1"/>
              <a:t>What</a:t>
            </a:r>
            <a:r>
              <a:rPr lang="fi-FI" dirty="0"/>
              <a:t> </a:t>
            </a:r>
            <a:r>
              <a:rPr lang="fi-FI" dirty="0" err="1"/>
              <a:t>kind</a:t>
            </a:r>
            <a:r>
              <a:rPr lang="fi-FI" dirty="0"/>
              <a:t> of city and to </a:t>
            </a:r>
            <a:r>
              <a:rPr lang="fi-FI" dirty="0" err="1"/>
              <a:t>whom</a:t>
            </a:r>
            <a:r>
              <a:rPr lang="fi-FI" dirty="0"/>
              <a:t>?</a:t>
            </a:r>
          </a:p>
        </p:txBody>
      </p:sp>
      <p:sp>
        <p:nvSpPr>
          <p:cNvPr id="3" name="Content Placeholder 2"/>
          <p:cNvSpPr>
            <a:spLocks noGrp="1"/>
          </p:cNvSpPr>
          <p:nvPr>
            <p:ph idx="1"/>
          </p:nvPr>
        </p:nvSpPr>
        <p:spPr>
          <a:xfrm>
            <a:off x="1735520" y="2187181"/>
            <a:ext cx="5069317" cy="4044084"/>
          </a:xfrm>
        </p:spPr>
        <p:txBody>
          <a:bodyPr>
            <a:normAutofit/>
          </a:bodyPr>
          <a:lstStyle/>
          <a:p>
            <a:r>
              <a:rPr lang="fi-FI" sz="2400" b="0" dirty="0" err="1"/>
              <a:t>Existing</a:t>
            </a:r>
            <a:r>
              <a:rPr lang="fi-FI" sz="2400" b="0" dirty="0"/>
              <a:t> </a:t>
            </a:r>
            <a:r>
              <a:rPr lang="fi-FI" sz="2400" b="0" dirty="0" err="1"/>
              <a:t>buildings</a:t>
            </a:r>
            <a:r>
              <a:rPr lang="fi-FI" sz="2400" b="0" dirty="0"/>
              <a:t> and </a:t>
            </a:r>
            <a:r>
              <a:rPr lang="fi-FI" sz="2400" b="0" dirty="0" err="1"/>
              <a:t>infrastructures</a:t>
            </a:r>
            <a:r>
              <a:rPr lang="fi-FI" sz="2400" b="0" dirty="0"/>
              <a:t> in </a:t>
            </a:r>
            <a:r>
              <a:rPr lang="fi-FI" sz="2400" b="0" dirty="0" err="1"/>
              <a:t>cities</a:t>
            </a:r>
            <a:endParaRPr lang="fi-FI" sz="2400" b="0" dirty="0"/>
          </a:p>
          <a:p>
            <a:r>
              <a:rPr lang="en-GB" sz="2400" b="0" dirty="0"/>
              <a:t>Long life span of buildings and infrastructure</a:t>
            </a:r>
          </a:p>
          <a:p>
            <a:r>
              <a:rPr lang="en-GB" sz="2400" b="0" dirty="0"/>
              <a:t>We are designing city structures for inhabitants who are not even born yet !</a:t>
            </a:r>
          </a:p>
          <a:p>
            <a:r>
              <a:rPr lang="en-GB" sz="2400" b="0" dirty="0"/>
              <a:t>Adaptability of buildings and infrastructures</a:t>
            </a:r>
            <a:endParaRPr lang="fi-FI" sz="2400" b="0" dirty="0"/>
          </a:p>
        </p:txBody>
      </p:sp>
      <p:pic>
        <p:nvPicPr>
          <p:cNvPr id="6" name="Picture 4">
            <a:extLst>
              <a:ext uri="{FF2B5EF4-FFF2-40B4-BE49-F238E27FC236}">
                <a16:creationId xmlns:a16="http://schemas.microsoft.com/office/drawing/2014/main" id="{CEEABA61-C985-4065-A8AF-F53330B74D2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077365" y="6980"/>
            <a:ext cx="5114635" cy="6851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A24CC640-F3BB-4D29-8AC6-E7AAC7908942}"/>
              </a:ext>
            </a:extLst>
          </p:cNvPr>
          <p:cNvSpPr txBox="1"/>
          <p:nvPr/>
        </p:nvSpPr>
        <p:spPr>
          <a:xfrm>
            <a:off x="7202577" y="6447165"/>
            <a:ext cx="1532092" cy="253916"/>
          </a:xfrm>
          <a:prstGeom prst="rect">
            <a:avLst/>
          </a:prstGeom>
          <a:noFill/>
        </p:spPr>
        <p:txBody>
          <a:bodyPr wrap="square" rtlCol="0">
            <a:spAutoFit/>
          </a:bodyPr>
          <a:lstStyle/>
          <a:p>
            <a:r>
              <a:rPr lang="fi-FI" sz="1050" dirty="0"/>
              <a:t>Picture </a:t>
            </a:r>
            <a:r>
              <a:rPr lang="fi-FI" sz="1050" dirty="0" err="1"/>
              <a:t>M.Airaksinen</a:t>
            </a:r>
            <a:endParaRPr lang="fi-FI" sz="1050" dirty="0"/>
          </a:p>
        </p:txBody>
      </p:sp>
    </p:spTree>
    <p:extLst>
      <p:ext uri="{BB962C8B-B14F-4D97-AF65-F5344CB8AC3E}">
        <p14:creationId xmlns:p14="http://schemas.microsoft.com/office/powerpoint/2010/main" val="1174858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AC3FBA-44BE-4343-BD9C-512EDC2D7074}"/>
              </a:ext>
            </a:extLst>
          </p:cNvPr>
          <p:cNvSpPr>
            <a:spLocks noGrp="1"/>
          </p:cNvSpPr>
          <p:nvPr>
            <p:ph type="title"/>
          </p:nvPr>
        </p:nvSpPr>
        <p:spPr/>
        <p:txBody>
          <a:bodyPr/>
          <a:lstStyle/>
          <a:p>
            <a:r>
              <a:rPr lang="fi-FI" dirty="0"/>
              <a:t>10 </a:t>
            </a:r>
            <a:r>
              <a:rPr lang="fi-FI" dirty="0" err="1"/>
              <a:t>Principles</a:t>
            </a:r>
            <a:r>
              <a:rPr lang="fi-FI" dirty="0"/>
              <a:t> for </a:t>
            </a:r>
            <a:r>
              <a:rPr lang="fi-FI" dirty="0" err="1"/>
              <a:t>Liveable</a:t>
            </a:r>
            <a:r>
              <a:rPr lang="fi-FI" dirty="0"/>
              <a:t>, </a:t>
            </a:r>
            <a:r>
              <a:rPr lang="fi-FI" dirty="0" err="1"/>
              <a:t>High-Density</a:t>
            </a:r>
            <a:r>
              <a:rPr lang="fi-FI" dirty="0"/>
              <a:t> </a:t>
            </a:r>
            <a:r>
              <a:rPr lang="fi-FI" dirty="0" err="1"/>
              <a:t>Cities</a:t>
            </a:r>
            <a:r>
              <a:rPr lang="fi-FI" dirty="0"/>
              <a:t> (ULI)</a:t>
            </a:r>
          </a:p>
        </p:txBody>
      </p:sp>
      <p:sp>
        <p:nvSpPr>
          <p:cNvPr id="3" name="Sisällön paikkamerkki 2">
            <a:extLst>
              <a:ext uri="{FF2B5EF4-FFF2-40B4-BE49-F238E27FC236}">
                <a16:creationId xmlns:a16="http://schemas.microsoft.com/office/drawing/2014/main" id="{ABEBD105-F492-4094-91E4-4FD8AE045AB9}"/>
              </a:ext>
            </a:extLst>
          </p:cNvPr>
          <p:cNvSpPr>
            <a:spLocks noGrp="1"/>
          </p:cNvSpPr>
          <p:nvPr>
            <p:ph idx="1"/>
          </p:nvPr>
        </p:nvSpPr>
        <p:spPr>
          <a:xfrm>
            <a:off x="1702964" y="1610686"/>
            <a:ext cx="10106177" cy="4566277"/>
          </a:xfrm>
        </p:spPr>
        <p:txBody>
          <a:bodyPr>
            <a:noAutofit/>
          </a:bodyPr>
          <a:lstStyle/>
          <a:p>
            <a:pPr marL="457200" indent="-457200">
              <a:buFont typeface="+mj-lt"/>
              <a:buAutoNum type="arabicPeriod"/>
            </a:pPr>
            <a:r>
              <a:rPr lang="en-US" sz="2300" b="0" dirty="0"/>
              <a:t>Long-term growth and renewal</a:t>
            </a:r>
          </a:p>
          <a:p>
            <a:pPr marL="457200" indent="-457200">
              <a:buFont typeface="+mj-lt"/>
              <a:buAutoNum type="arabicPeriod"/>
            </a:pPr>
            <a:r>
              <a:rPr lang="fi-FI" sz="2300" b="0" i="0" dirty="0" err="1">
                <a:solidFill>
                  <a:srgbClr val="000000"/>
                </a:solidFill>
                <a:effectLst/>
              </a:rPr>
              <a:t>Diversity</a:t>
            </a:r>
            <a:r>
              <a:rPr lang="fi-FI" sz="2300" b="0" dirty="0">
                <a:solidFill>
                  <a:srgbClr val="000000"/>
                </a:solidFill>
              </a:rPr>
              <a:t> and </a:t>
            </a:r>
            <a:r>
              <a:rPr lang="fi-FI" sz="2300" b="0" i="0" dirty="0" err="1">
                <a:solidFill>
                  <a:srgbClr val="000000"/>
                </a:solidFill>
                <a:effectLst/>
              </a:rPr>
              <a:t>inclusiveness</a:t>
            </a:r>
            <a:r>
              <a:rPr lang="en-US" sz="2300" b="0" i="0" dirty="0">
                <a:solidFill>
                  <a:srgbClr val="000000"/>
                </a:solidFill>
                <a:effectLst/>
              </a:rPr>
              <a:t> (</a:t>
            </a:r>
            <a:r>
              <a:rPr lang="fi-FI" sz="2300" b="0" i="0" dirty="0" err="1">
                <a:solidFill>
                  <a:srgbClr val="000000"/>
                </a:solidFill>
                <a:effectLst/>
              </a:rPr>
              <a:t>diversity</a:t>
            </a:r>
            <a:r>
              <a:rPr lang="fi-FI" sz="2300" b="0" i="0" dirty="0">
                <a:solidFill>
                  <a:srgbClr val="000000"/>
                </a:solidFill>
                <a:effectLst/>
              </a:rPr>
              <a:t> is </a:t>
            </a:r>
            <a:r>
              <a:rPr lang="fi-FI" sz="2300" b="0" i="0" dirty="0" err="1">
                <a:solidFill>
                  <a:srgbClr val="000000"/>
                </a:solidFill>
                <a:effectLst/>
              </a:rPr>
              <a:t>not</a:t>
            </a:r>
            <a:r>
              <a:rPr lang="fi-FI" sz="2300" b="0" i="0" dirty="0">
                <a:solidFill>
                  <a:srgbClr val="000000"/>
                </a:solidFill>
                <a:effectLst/>
              </a:rPr>
              <a:t> </a:t>
            </a:r>
            <a:r>
              <a:rPr lang="fi-FI" sz="2300" b="0" i="0" dirty="0" err="1">
                <a:solidFill>
                  <a:srgbClr val="000000"/>
                </a:solidFill>
                <a:effectLst/>
              </a:rPr>
              <a:t>divisive</a:t>
            </a:r>
            <a:r>
              <a:rPr lang="en-US" sz="2300" b="0" i="0" dirty="0">
                <a:solidFill>
                  <a:srgbClr val="000000"/>
                </a:solidFill>
                <a:effectLst/>
              </a:rPr>
              <a:t>)</a:t>
            </a:r>
          </a:p>
          <a:p>
            <a:pPr marL="457200" indent="-457200">
              <a:buFont typeface="+mj-lt"/>
              <a:buAutoNum type="arabicPeriod"/>
            </a:pPr>
            <a:r>
              <a:rPr lang="en-US" sz="2300" b="0" i="0" dirty="0">
                <a:solidFill>
                  <a:srgbClr val="000000"/>
                </a:solidFill>
                <a:effectLst/>
              </a:rPr>
              <a:t>Nature closer to people, Nature Based Solutions</a:t>
            </a:r>
          </a:p>
          <a:p>
            <a:pPr marL="457200" indent="-457200">
              <a:buFont typeface="+mj-lt"/>
              <a:buAutoNum type="arabicPeriod"/>
            </a:pPr>
            <a:r>
              <a:rPr lang="fi-FI" sz="2300" b="0" dirty="0" err="1">
                <a:solidFill>
                  <a:srgbClr val="000000"/>
                </a:solidFill>
              </a:rPr>
              <a:t>A</a:t>
            </a:r>
            <a:r>
              <a:rPr lang="fi-FI" sz="2300" b="0" i="0" dirty="0" err="1">
                <a:solidFill>
                  <a:srgbClr val="000000"/>
                </a:solidFill>
                <a:effectLst/>
              </a:rPr>
              <a:t>ffordable</a:t>
            </a:r>
            <a:r>
              <a:rPr lang="fi-FI" sz="2300" b="0" i="0" dirty="0">
                <a:solidFill>
                  <a:srgbClr val="000000"/>
                </a:solidFill>
                <a:effectLst/>
              </a:rPr>
              <a:t>, </a:t>
            </a:r>
            <a:r>
              <a:rPr lang="fi-FI" sz="2300" b="0" i="0" dirty="0" err="1">
                <a:solidFill>
                  <a:srgbClr val="000000"/>
                </a:solidFill>
                <a:effectLst/>
              </a:rPr>
              <a:t>mixed-use</a:t>
            </a:r>
            <a:r>
              <a:rPr lang="fi-FI" sz="2300" b="0" i="0" dirty="0">
                <a:solidFill>
                  <a:srgbClr val="000000"/>
                </a:solidFill>
                <a:effectLst/>
              </a:rPr>
              <a:t> </a:t>
            </a:r>
            <a:r>
              <a:rPr lang="fi-FI" sz="2300" b="0" i="0" dirty="0" err="1">
                <a:solidFill>
                  <a:srgbClr val="000000"/>
                </a:solidFill>
                <a:effectLst/>
              </a:rPr>
              <a:t>neighborhoods</a:t>
            </a:r>
            <a:endParaRPr lang="en-US" sz="2300" b="0" dirty="0">
              <a:solidFill>
                <a:srgbClr val="000000"/>
              </a:solidFill>
            </a:endParaRPr>
          </a:p>
          <a:p>
            <a:pPr marL="457200" indent="-457200">
              <a:buFont typeface="+mj-lt"/>
              <a:buAutoNum type="arabicPeriod"/>
            </a:pPr>
            <a:r>
              <a:rPr lang="en-US" sz="2300" b="0" dirty="0"/>
              <a:t>All space, including infrastructural spaces should serve multiple uses and users</a:t>
            </a:r>
          </a:p>
          <a:p>
            <a:pPr marL="457200" indent="-457200">
              <a:buFont typeface="+mj-lt"/>
              <a:buAutoNum type="arabicPeriod"/>
            </a:pPr>
            <a:r>
              <a:rPr lang="en-US" sz="2300" b="0" dirty="0">
                <a:solidFill>
                  <a:srgbClr val="000000"/>
                </a:solidFill>
              </a:rPr>
              <a:t>G</a:t>
            </a:r>
            <a:r>
              <a:rPr lang="en-US" sz="2300" b="0" i="0" dirty="0">
                <a:solidFill>
                  <a:srgbClr val="000000"/>
                </a:solidFill>
                <a:effectLst/>
              </a:rPr>
              <a:t>reen transport and buildings</a:t>
            </a:r>
          </a:p>
          <a:p>
            <a:pPr marL="457200" indent="-457200">
              <a:buFont typeface="+mj-lt"/>
              <a:buAutoNum type="arabicPeriod"/>
            </a:pPr>
            <a:r>
              <a:rPr lang="en-US" sz="2300" b="0" dirty="0">
                <a:solidFill>
                  <a:srgbClr val="000000"/>
                </a:solidFill>
              </a:rPr>
              <a:t>D</a:t>
            </a:r>
            <a:r>
              <a:rPr lang="en-US" sz="2300" b="0" i="0" dirty="0">
                <a:solidFill>
                  <a:srgbClr val="000000"/>
                </a:solidFill>
                <a:effectLst/>
              </a:rPr>
              <a:t>ensity with variety and green boundaries</a:t>
            </a:r>
            <a:endParaRPr lang="en-US" sz="2300" b="0" dirty="0">
              <a:solidFill>
                <a:srgbClr val="000000"/>
              </a:solidFill>
            </a:endParaRPr>
          </a:p>
          <a:p>
            <a:pPr marL="457200" indent="-457200">
              <a:buFont typeface="+mj-lt"/>
              <a:buAutoNum type="arabicPeriod"/>
            </a:pPr>
            <a:r>
              <a:rPr lang="en-US" sz="2300" b="0" dirty="0">
                <a:solidFill>
                  <a:srgbClr val="000000"/>
                </a:solidFill>
              </a:rPr>
              <a:t>Sense of safety and security </a:t>
            </a:r>
          </a:p>
          <a:p>
            <a:pPr marL="457200" indent="-457200">
              <a:buFont typeface="+mj-lt"/>
              <a:buAutoNum type="arabicPeriod"/>
            </a:pPr>
            <a:r>
              <a:rPr lang="fi-FI" sz="2300" b="0" dirty="0" err="1">
                <a:solidFill>
                  <a:srgbClr val="000000"/>
                </a:solidFill>
              </a:rPr>
              <a:t>I</a:t>
            </a:r>
            <a:r>
              <a:rPr lang="fi-FI" sz="2300" b="0" i="0" dirty="0" err="1">
                <a:solidFill>
                  <a:srgbClr val="000000"/>
                </a:solidFill>
                <a:effectLst/>
              </a:rPr>
              <a:t>nnovative</a:t>
            </a:r>
            <a:r>
              <a:rPr lang="fi-FI" sz="2300" b="0" i="0" dirty="0">
                <a:solidFill>
                  <a:srgbClr val="000000"/>
                </a:solidFill>
                <a:effectLst/>
              </a:rPr>
              <a:t> and non-</a:t>
            </a:r>
            <a:r>
              <a:rPr lang="fi-FI" sz="2300" b="0" i="0" dirty="0" err="1">
                <a:solidFill>
                  <a:srgbClr val="000000"/>
                </a:solidFill>
                <a:effectLst/>
              </a:rPr>
              <a:t>conventional</a:t>
            </a:r>
            <a:r>
              <a:rPr lang="fi-FI" sz="2300" b="0" i="0" dirty="0">
                <a:solidFill>
                  <a:srgbClr val="000000"/>
                </a:solidFill>
                <a:effectLst/>
              </a:rPr>
              <a:t> </a:t>
            </a:r>
            <a:r>
              <a:rPr lang="fi-FI" sz="2300" b="0" i="0" dirty="0" err="1">
                <a:solidFill>
                  <a:srgbClr val="000000"/>
                </a:solidFill>
                <a:effectLst/>
              </a:rPr>
              <a:t>solutions</a:t>
            </a:r>
            <a:r>
              <a:rPr lang="fi-FI" sz="2300" b="0" i="0" dirty="0">
                <a:solidFill>
                  <a:srgbClr val="000000"/>
                </a:solidFill>
                <a:effectLst/>
              </a:rPr>
              <a:t> </a:t>
            </a:r>
            <a:endParaRPr lang="en-US" sz="2300" b="0" u="sng" dirty="0">
              <a:solidFill>
                <a:srgbClr val="000000"/>
              </a:solidFill>
            </a:endParaRPr>
          </a:p>
          <a:p>
            <a:pPr marL="457200" indent="-457200">
              <a:buFont typeface="+mj-lt"/>
              <a:buAutoNum type="arabicPeriod"/>
            </a:pPr>
            <a:r>
              <a:rPr lang="en-US" sz="2300" b="0" dirty="0">
                <a:solidFill>
                  <a:srgbClr val="000000"/>
                </a:solidFill>
              </a:rPr>
              <a:t>P</a:t>
            </a:r>
            <a:r>
              <a:rPr lang="en-US" sz="2300" b="0" i="0" dirty="0">
                <a:solidFill>
                  <a:srgbClr val="000000"/>
                </a:solidFill>
                <a:effectLst/>
              </a:rPr>
              <a:t>eople, Public, Private </a:t>
            </a:r>
            <a:r>
              <a:rPr lang="en-US" sz="2300" b="0" dirty="0">
                <a:solidFill>
                  <a:srgbClr val="000000"/>
                </a:solidFill>
              </a:rPr>
              <a:t>P</a:t>
            </a:r>
            <a:r>
              <a:rPr lang="en-US" sz="2300" b="0" i="0" dirty="0">
                <a:solidFill>
                  <a:srgbClr val="000000"/>
                </a:solidFill>
                <a:effectLst/>
              </a:rPr>
              <a:t>artnerships</a:t>
            </a:r>
            <a:endParaRPr lang="fi-FI" sz="2300" b="0" dirty="0"/>
          </a:p>
        </p:txBody>
      </p:sp>
      <p:sp>
        <p:nvSpPr>
          <p:cNvPr id="7" name="Tekstiruutu 6">
            <a:extLst>
              <a:ext uri="{FF2B5EF4-FFF2-40B4-BE49-F238E27FC236}">
                <a16:creationId xmlns:a16="http://schemas.microsoft.com/office/drawing/2014/main" id="{EC98B6EA-3C0A-49B5-B00E-7858952F0B63}"/>
              </a:ext>
            </a:extLst>
          </p:cNvPr>
          <p:cNvSpPr txBox="1"/>
          <p:nvPr/>
        </p:nvSpPr>
        <p:spPr>
          <a:xfrm>
            <a:off x="1509713" y="6308209"/>
            <a:ext cx="9172574" cy="307777"/>
          </a:xfrm>
          <a:prstGeom prst="rect">
            <a:avLst/>
          </a:prstGeom>
          <a:noFill/>
        </p:spPr>
        <p:txBody>
          <a:bodyPr wrap="square">
            <a:spAutoFit/>
          </a:bodyPr>
          <a:lstStyle/>
          <a:p>
            <a:r>
              <a:rPr lang="fi-FI" sz="1400" dirty="0">
                <a:hlinkClick r:id="rId2"/>
              </a:rPr>
              <a:t>https://americas.uli.org/press-release/10-principles-singapore/</a:t>
            </a:r>
            <a:endParaRPr lang="fi-FI" sz="1400" dirty="0"/>
          </a:p>
        </p:txBody>
      </p:sp>
    </p:spTree>
    <p:extLst>
      <p:ext uri="{BB962C8B-B14F-4D97-AF65-F5344CB8AC3E}">
        <p14:creationId xmlns:p14="http://schemas.microsoft.com/office/powerpoint/2010/main" val="1689522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p:cNvSpPr>
            <a:spLocks noGrp="1"/>
          </p:cNvSpPr>
          <p:nvPr>
            <p:ph type="title"/>
          </p:nvPr>
        </p:nvSpPr>
        <p:spPr>
          <a:xfrm>
            <a:off x="1051024" y="2347357"/>
            <a:ext cx="3331406" cy="1843643"/>
          </a:xfrm>
        </p:spPr>
        <p:txBody>
          <a:bodyPr>
            <a:normAutofit fontScale="90000"/>
          </a:bodyPr>
          <a:lstStyle/>
          <a:p>
            <a:pPr algn="ctr"/>
            <a:r>
              <a:rPr lang="en-US" dirty="0"/>
              <a:t>Adaptive </a:t>
            </a:r>
            <a:br>
              <a:rPr lang="en-US" dirty="0"/>
            </a:br>
            <a:r>
              <a:rPr lang="en-US" dirty="0"/>
              <a:t>and </a:t>
            </a:r>
            <a:br>
              <a:rPr lang="en-US" dirty="0"/>
            </a:br>
            <a:r>
              <a:rPr lang="en-US" dirty="0"/>
              <a:t>context aware </a:t>
            </a:r>
            <a:br>
              <a:rPr lang="en-US" dirty="0"/>
            </a:br>
            <a:r>
              <a:rPr lang="en-US" dirty="0"/>
              <a:t>cities</a:t>
            </a:r>
            <a:br>
              <a:rPr lang="en-US" dirty="0"/>
            </a:br>
            <a:r>
              <a:rPr lang="en-US" dirty="0"/>
              <a:t>are resilient </a:t>
            </a:r>
          </a:p>
        </p:txBody>
      </p:sp>
      <p:pic>
        <p:nvPicPr>
          <p:cNvPr id="6" name="Picture 7">
            <a:extLst>
              <a:ext uri="{FF2B5EF4-FFF2-40B4-BE49-F238E27FC236}">
                <a16:creationId xmlns:a16="http://schemas.microsoft.com/office/drawing/2014/main" id="{982798E2-FD00-4F7C-AF35-8E281F488BC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47959" y="8688"/>
            <a:ext cx="6844041" cy="6909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871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vesi, taivas, suuri, ulko&#10;&#10;Kuvaus luotu, erittäin korkea luotettavuus">
            <a:extLst>
              <a:ext uri="{FF2B5EF4-FFF2-40B4-BE49-F238E27FC236}">
                <a16:creationId xmlns:a16="http://schemas.microsoft.com/office/drawing/2014/main" id="{453A7289-0800-49CF-8FDF-92724A20B6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24000" y="0"/>
            <a:ext cx="10665900" cy="7181160"/>
          </a:xfrm>
          <a:prstGeom prst="rect">
            <a:avLst/>
          </a:prstGeom>
        </p:spPr>
      </p:pic>
      <p:sp>
        <p:nvSpPr>
          <p:cNvPr id="2" name="Title 1"/>
          <p:cNvSpPr>
            <a:spLocks noGrp="1"/>
          </p:cNvSpPr>
          <p:nvPr>
            <p:ph type="title"/>
          </p:nvPr>
        </p:nvSpPr>
        <p:spPr>
          <a:xfrm>
            <a:off x="2353599" y="457567"/>
            <a:ext cx="7056784" cy="987066"/>
          </a:xfrm>
        </p:spPr>
        <p:txBody>
          <a:bodyPr>
            <a:normAutofit fontScale="90000"/>
          </a:bodyPr>
          <a:lstStyle/>
          <a:p>
            <a:r>
              <a:rPr lang="en-US" b="0" dirty="0">
                <a:solidFill>
                  <a:schemeClr val="bg1"/>
                </a:solidFill>
              </a:rPr>
              <a:t>Everything is connected</a:t>
            </a:r>
            <a:br>
              <a:rPr lang="fi-FI" b="0" dirty="0">
                <a:solidFill>
                  <a:schemeClr val="bg1"/>
                </a:solidFill>
              </a:rPr>
            </a:br>
            <a:r>
              <a:rPr lang="en-US" sz="1800" b="0" dirty="0">
                <a:solidFill>
                  <a:schemeClr val="bg1"/>
                </a:solidFill>
              </a:rPr>
              <a:t>Every second 127 devices are connected to the internet</a:t>
            </a:r>
            <a:br>
              <a:rPr lang="en-US" dirty="0">
                <a:solidFill>
                  <a:schemeClr val="bg1"/>
                </a:solidFill>
              </a:rPr>
            </a:br>
            <a:endParaRPr lang="fi-FI" b="0" dirty="0">
              <a:solidFill>
                <a:schemeClr val="bg1"/>
              </a:solidFill>
            </a:endParaRPr>
          </a:p>
        </p:txBody>
      </p:sp>
      <p:sp>
        <p:nvSpPr>
          <p:cNvPr id="4" name="Title 1">
            <a:extLst>
              <a:ext uri="{FF2B5EF4-FFF2-40B4-BE49-F238E27FC236}">
                <a16:creationId xmlns:a16="http://schemas.microsoft.com/office/drawing/2014/main" id="{4954D5B8-276E-4DBE-A2A3-9003CBD9BE44}"/>
              </a:ext>
            </a:extLst>
          </p:cNvPr>
          <p:cNvSpPr txBox="1">
            <a:spLocks/>
          </p:cNvSpPr>
          <p:nvPr/>
        </p:nvSpPr>
        <p:spPr>
          <a:xfrm>
            <a:off x="1724867" y="6400433"/>
            <a:ext cx="1610524" cy="330260"/>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bg1"/>
                </a:solidFill>
                <a:latin typeface="+mn-lt"/>
              </a:rPr>
              <a:t>Picture Shutterstock</a:t>
            </a:r>
          </a:p>
          <a:p>
            <a:endParaRPr lang="en-US" sz="1100" dirty="0">
              <a:solidFill>
                <a:schemeClr val="bg1"/>
              </a:solidFill>
            </a:endParaRPr>
          </a:p>
          <a:p>
            <a:endParaRPr lang="en-US" sz="1100" dirty="0">
              <a:solidFill>
                <a:schemeClr val="bg1"/>
              </a:solidFill>
              <a:latin typeface="+mn-lt"/>
            </a:endParaRPr>
          </a:p>
        </p:txBody>
      </p:sp>
    </p:spTree>
    <p:extLst>
      <p:ext uri="{BB962C8B-B14F-4D97-AF65-F5344CB8AC3E}">
        <p14:creationId xmlns:p14="http://schemas.microsoft.com/office/powerpoint/2010/main" val="585168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7083" y="419368"/>
            <a:ext cx="7807713" cy="779808"/>
          </a:xfrm>
        </p:spPr>
        <p:txBody>
          <a:bodyPr>
            <a:normAutofit/>
          </a:bodyPr>
          <a:lstStyle/>
          <a:p>
            <a:pPr algn="l"/>
            <a:r>
              <a:rPr lang="en-US" sz="2400" dirty="0"/>
              <a:t>City-wide data must generate real insights (resilience)</a:t>
            </a:r>
            <a:br>
              <a:rPr lang="en-US" sz="2400" dirty="0"/>
            </a:br>
            <a:r>
              <a:rPr lang="en-AU" sz="2400" dirty="0"/>
              <a:t>Combining data from different sources</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90036" y="1652648"/>
            <a:ext cx="6409037" cy="4462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iruutu 5">
            <a:extLst>
              <a:ext uri="{FF2B5EF4-FFF2-40B4-BE49-F238E27FC236}">
                <a16:creationId xmlns:a16="http://schemas.microsoft.com/office/drawing/2014/main" id="{824EED34-E375-4BAE-94C5-A8DACCF20781}"/>
              </a:ext>
            </a:extLst>
          </p:cNvPr>
          <p:cNvSpPr txBox="1"/>
          <p:nvPr/>
        </p:nvSpPr>
        <p:spPr>
          <a:xfrm>
            <a:off x="1092819" y="2242504"/>
            <a:ext cx="3891775" cy="3416320"/>
          </a:xfrm>
          <a:prstGeom prst="rect">
            <a:avLst/>
          </a:prstGeom>
          <a:noFill/>
        </p:spPr>
        <p:txBody>
          <a:bodyPr wrap="square">
            <a:spAutoFit/>
          </a:bodyPr>
          <a:lstStyle/>
          <a:p>
            <a:r>
              <a:rPr lang="en-US" sz="2400" b="0" dirty="0"/>
              <a:t>Since many systems are connected the decision making and leadership processes need to change. </a:t>
            </a:r>
            <a:br>
              <a:rPr lang="en-US" sz="2400" b="0" dirty="0"/>
            </a:br>
            <a:endParaRPr lang="en-US" sz="2400" b="0" dirty="0"/>
          </a:p>
          <a:p>
            <a:r>
              <a:rPr lang="en-US" sz="2400" b="0" dirty="0"/>
              <a:t>In addition the business models are in transition (many stakeholders, new eco-systems)</a:t>
            </a:r>
          </a:p>
        </p:txBody>
      </p:sp>
    </p:spTree>
    <p:extLst>
      <p:ext uri="{BB962C8B-B14F-4D97-AF65-F5344CB8AC3E}">
        <p14:creationId xmlns:p14="http://schemas.microsoft.com/office/powerpoint/2010/main" val="467015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87923" y="2336014"/>
            <a:ext cx="3790553" cy="1676603"/>
          </a:xfrm>
        </p:spPr>
        <p:txBody>
          <a:bodyPr>
            <a:normAutofit/>
          </a:bodyPr>
          <a:lstStyle/>
          <a:p>
            <a:r>
              <a:rPr lang="fi-FI" dirty="0"/>
              <a:t>Data and </a:t>
            </a:r>
            <a:r>
              <a:rPr lang="fi-FI" dirty="0" err="1"/>
              <a:t>privacy</a:t>
            </a:r>
            <a:endParaRPr lang="fi-FI" noProof="0" dirty="0"/>
          </a:p>
        </p:txBody>
      </p:sp>
      <p:sp>
        <p:nvSpPr>
          <p:cNvPr id="5" name="Title 1">
            <a:extLst>
              <a:ext uri="{FF2B5EF4-FFF2-40B4-BE49-F238E27FC236}">
                <a16:creationId xmlns:a16="http://schemas.microsoft.com/office/drawing/2014/main" id="{15CEB306-7A17-43EB-9442-484B99243999}"/>
              </a:ext>
            </a:extLst>
          </p:cNvPr>
          <p:cNvSpPr txBox="1">
            <a:spLocks/>
          </p:cNvSpPr>
          <p:nvPr/>
        </p:nvSpPr>
        <p:spPr>
          <a:xfrm>
            <a:off x="5951984" y="6535072"/>
            <a:ext cx="1610524" cy="454588"/>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bg1"/>
                </a:solidFill>
                <a:latin typeface="+mn-lt"/>
              </a:rPr>
              <a:t>Picture Shutterstock</a:t>
            </a:r>
          </a:p>
          <a:p>
            <a:endParaRPr lang="en-US" sz="1100" dirty="0">
              <a:solidFill>
                <a:schemeClr val="bg1"/>
              </a:solidFill>
            </a:endParaRPr>
          </a:p>
          <a:p>
            <a:endParaRPr lang="en-US" sz="1100" dirty="0">
              <a:solidFill>
                <a:schemeClr val="bg1"/>
              </a:solidFill>
              <a:latin typeface="+mn-lt"/>
            </a:endParaRPr>
          </a:p>
        </p:txBody>
      </p:sp>
      <p:pic>
        <p:nvPicPr>
          <p:cNvPr id="4" name="Kuva 3">
            <a:extLst>
              <a:ext uri="{FF2B5EF4-FFF2-40B4-BE49-F238E27FC236}">
                <a16:creationId xmlns:a16="http://schemas.microsoft.com/office/drawing/2014/main" id="{CC77D098-A12C-4106-B4F3-71D46A1CAD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76352" y="0"/>
            <a:ext cx="6694256" cy="6858000"/>
          </a:xfrm>
          <a:prstGeom prst="rect">
            <a:avLst/>
          </a:prstGeom>
        </p:spPr>
      </p:pic>
      <p:sp>
        <p:nvSpPr>
          <p:cNvPr id="8" name="Title 1">
            <a:extLst>
              <a:ext uri="{FF2B5EF4-FFF2-40B4-BE49-F238E27FC236}">
                <a16:creationId xmlns:a16="http://schemas.microsoft.com/office/drawing/2014/main" id="{C889B798-5DB9-4AE8-BE9D-034B6FDF8242}"/>
              </a:ext>
            </a:extLst>
          </p:cNvPr>
          <p:cNvSpPr txBox="1">
            <a:spLocks/>
          </p:cNvSpPr>
          <p:nvPr/>
        </p:nvSpPr>
        <p:spPr>
          <a:xfrm>
            <a:off x="5717484" y="6535072"/>
            <a:ext cx="1610524" cy="454588"/>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bg1"/>
                </a:solidFill>
                <a:latin typeface="+mn-lt"/>
              </a:rPr>
              <a:t>Picture Shutterstock</a:t>
            </a:r>
          </a:p>
          <a:p>
            <a:endParaRPr lang="en-US" sz="1100" dirty="0">
              <a:solidFill>
                <a:schemeClr val="bg1"/>
              </a:solidFill>
            </a:endParaRPr>
          </a:p>
          <a:p>
            <a:endParaRPr lang="en-US" sz="1100" dirty="0">
              <a:solidFill>
                <a:schemeClr val="bg1"/>
              </a:solidFill>
              <a:latin typeface="+mn-lt"/>
            </a:endParaRPr>
          </a:p>
        </p:txBody>
      </p:sp>
    </p:spTree>
    <p:extLst>
      <p:ext uri="{BB962C8B-B14F-4D97-AF65-F5344CB8AC3E}">
        <p14:creationId xmlns:p14="http://schemas.microsoft.com/office/powerpoint/2010/main" val="3406346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03523" y="10"/>
            <a:ext cx="5888477" cy="6857990"/>
          </a:xfrm>
          <a:prstGeom prst="rect">
            <a:avLst/>
          </a:prstGeom>
          <a:effectLst/>
        </p:spPr>
      </p:pic>
      <p:sp>
        <p:nvSpPr>
          <p:cNvPr id="2" name="Title 1"/>
          <p:cNvSpPr>
            <a:spLocks noGrp="1"/>
          </p:cNvSpPr>
          <p:nvPr>
            <p:ph type="title"/>
          </p:nvPr>
        </p:nvSpPr>
        <p:spPr>
          <a:xfrm>
            <a:off x="648929" y="629266"/>
            <a:ext cx="3651467" cy="1676603"/>
          </a:xfrm>
        </p:spPr>
        <p:txBody>
          <a:bodyPr>
            <a:normAutofit/>
          </a:bodyPr>
          <a:lstStyle/>
          <a:p>
            <a:r>
              <a:rPr lang="fi-FI" dirty="0" err="1"/>
              <a:t>Cyper</a:t>
            </a:r>
            <a:r>
              <a:rPr lang="fi-FI" dirty="0"/>
              <a:t> </a:t>
            </a:r>
            <a:r>
              <a:rPr lang="fi-FI" dirty="0" err="1"/>
              <a:t>security</a:t>
            </a:r>
            <a:endParaRPr lang="fi-FI" dirty="0"/>
          </a:p>
        </p:txBody>
      </p:sp>
      <p:sp>
        <p:nvSpPr>
          <p:cNvPr id="3" name="Content Placeholder 2"/>
          <p:cNvSpPr>
            <a:spLocks noGrp="1"/>
          </p:cNvSpPr>
          <p:nvPr>
            <p:ph idx="1"/>
          </p:nvPr>
        </p:nvSpPr>
        <p:spPr>
          <a:xfrm>
            <a:off x="648930" y="2438400"/>
            <a:ext cx="5529943" cy="3785419"/>
          </a:xfrm>
        </p:spPr>
        <p:txBody>
          <a:bodyPr>
            <a:normAutofit/>
          </a:bodyPr>
          <a:lstStyle/>
          <a:p>
            <a:r>
              <a:rPr lang="fi-FI" b="0" dirty="0" err="1"/>
              <a:t>Only</a:t>
            </a:r>
            <a:r>
              <a:rPr lang="fi-FI" b="0" dirty="0"/>
              <a:t> in Europe 315 </a:t>
            </a:r>
            <a:r>
              <a:rPr lang="fi-FI" b="0" dirty="0" err="1"/>
              <a:t>million</a:t>
            </a:r>
            <a:r>
              <a:rPr lang="fi-FI" b="0" dirty="0"/>
              <a:t> </a:t>
            </a:r>
            <a:r>
              <a:rPr lang="fi-FI" b="0" dirty="0" err="1"/>
              <a:t>people</a:t>
            </a:r>
            <a:r>
              <a:rPr lang="fi-FI" b="0" dirty="0"/>
              <a:t> </a:t>
            </a:r>
            <a:r>
              <a:rPr lang="fi-FI" b="0" dirty="0" err="1"/>
              <a:t>are</a:t>
            </a:r>
            <a:r>
              <a:rPr lang="fi-FI" b="0" dirty="0"/>
              <a:t> </a:t>
            </a:r>
            <a:r>
              <a:rPr lang="fi-FI" b="0" dirty="0" err="1"/>
              <a:t>using</a:t>
            </a:r>
            <a:r>
              <a:rPr lang="fi-FI" b="0" dirty="0"/>
              <a:t> internet </a:t>
            </a:r>
            <a:r>
              <a:rPr lang="fi-FI" b="0" dirty="0" err="1"/>
              <a:t>daily</a:t>
            </a:r>
            <a:r>
              <a:rPr lang="fi-FI" b="0" dirty="0"/>
              <a:t> </a:t>
            </a:r>
          </a:p>
          <a:p>
            <a:r>
              <a:rPr lang="en-GB" b="0" dirty="0"/>
              <a:t>Different domains of our infrastructures are connected</a:t>
            </a:r>
            <a:endParaRPr lang="fi-FI" b="0" dirty="0"/>
          </a:p>
          <a:p>
            <a:r>
              <a:rPr lang="fi-FI" b="0" dirty="0" err="1"/>
              <a:t>Cyper</a:t>
            </a:r>
            <a:r>
              <a:rPr lang="fi-FI" b="0" dirty="0"/>
              <a:t> </a:t>
            </a:r>
            <a:r>
              <a:rPr lang="fi-FI" b="0" dirty="0" err="1"/>
              <a:t>security</a:t>
            </a:r>
            <a:r>
              <a:rPr lang="fi-FI" b="0" dirty="0"/>
              <a:t> is a </a:t>
            </a:r>
            <a:r>
              <a:rPr lang="fi-FI" b="0" dirty="0" err="1"/>
              <a:t>growing</a:t>
            </a:r>
            <a:r>
              <a:rPr lang="fi-FI" b="0" dirty="0"/>
              <a:t> business </a:t>
            </a:r>
            <a:r>
              <a:rPr lang="fi-FI" b="0" dirty="0" err="1"/>
              <a:t>area</a:t>
            </a:r>
            <a:r>
              <a:rPr lang="fi-FI" b="0" dirty="0"/>
              <a:t>, </a:t>
            </a:r>
            <a:r>
              <a:rPr lang="fi-FI" b="0" dirty="0" err="1"/>
              <a:t>the</a:t>
            </a:r>
            <a:r>
              <a:rPr lang="fi-FI" b="0" dirty="0"/>
              <a:t> European market is </a:t>
            </a:r>
            <a:r>
              <a:rPr lang="fi-FI" b="0" dirty="0" err="1"/>
              <a:t>estimated</a:t>
            </a:r>
            <a:r>
              <a:rPr lang="fi-FI" b="0" dirty="0"/>
              <a:t> to </a:t>
            </a:r>
            <a:r>
              <a:rPr lang="fi-FI" b="0" dirty="0" err="1"/>
              <a:t>be</a:t>
            </a:r>
            <a:r>
              <a:rPr lang="fi-FI" b="0" dirty="0"/>
              <a:t> </a:t>
            </a:r>
            <a:r>
              <a:rPr lang="fi-FI" b="0" dirty="0" err="1"/>
              <a:t>over</a:t>
            </a:r>
            <a:r>
              <a:rPr lang="fi-FI" b="0" dirty="0"/>
              <a:t> 100 </a:t>
            </a:r>
            <a:r>
              <a:rPr lang="fi-FI" b="0" dirty="0" err="1"/>
              <a:t>mrd</a:t>
            </a:r>
            <a:r>
              <a:rPr lang="fi-FI" b="0" dirty="0"/>
              <a:t> $ (European Commission 2017)</a:t>
            </a:r>
          </a:p>
          <a:p>
            <a:r>
              <a:rPr lang="fi-FI" b="0" dirty="0" err="1"/>
              <a:t>The</a:t>
            </a:r>
            <a:r>
              <a:rPr lang="fi-FI" b="0" dirty="0"/>
              <a:t> </a:t>
            </a:r>
            <a:r>
              <a:rPr lang="fi-FI" b="0" dirty="0" err="1"/>
              <a:t>amount</a:t>
            </a:r>
            <a:r>
              <a:rPr lang="fi-FI" b="0" dirty="0"/>
              <a:t> and </a:t>
            </a:r>
            <a:r>
              <a:rPr lang="fi-FI" b="0" dirty="0" err="1"/>
              <a:t>quality</a:t>
            </a:r>
            <a:r>
              <a:rPr lang="fi-FI" b="0" dirty="0"/>
              <a:t> of </a:t>
            </a:r>
            <a:r>
              <a:rPr lang="fi-FI" b="0" dirty="0" err="1"/>
              <a:t>attacts</a:t>
            </a:r>
            <a:r>
              <a:rPr lang="fi-FI" b="0" dirty="0"/>
              <a:t> is </a:t>
            </a:r>
            <a:r>
              <a:rPr lang="fi-FI" b="0" dirty="0" err="1"/>
              <a:t>increasing</a:t>
            </a:r>
            <a:r>
              <a:rPr lang="fi-FI" b="0" dirty="0"/>
              <a:t>, </a:t>
            </a:r>
            <a:r>
              <a:rPr lang="fi-FI" b="0" dirty="0" err="1"/>
              <a:t>the</a:t>
            </a:r>
            <a:r>
              <a:rPr lang="fi-FI" b="0" dirty="0"/>
              <a:t> World </a:t>
            </a:r>
            <a:r>
              <a:rPr lang="fi-FI" b="0" dirty="0" err="1"/>
              <a:t>Economic</a:t>
            </a:r>
            <a:r>
              <a:rPr lang="fi-FI" b="0" dirty="0"/>
              <a:t> Forum </a:t>
            </a:r>
            <a:r>
              <a:rPr lang="fi-FI" b="0" dirty="0" err="1"/>
              <a:t>estimated</a:t>
            </a:r>
            <a:r>
              <a:rPr lang="fi-FI" b="0" dirty="0"/>
              <a:t> </a:t>
            </a:r>
            <a:r>
              <a:rPr lang="fi-FI" b="0" dirty="0" err="1"/>
              <a:t>that</a:t>
            </a:r>
            <a:r>
              <a:rPr lang="fi-FI" b="0" dirty="0"/>
              <a:t> </a:t>
            </a:r>
            <a:r>
              <a:rPr lang="fi-FI" b="0" dirty="0" err="1"/>
              <a:t>the</a:t>
            </a:r>
            <a:r>
              <a:rPr lang="fi-FI" b="0" dirty="0"/>
              <a:t> </a:t>
            </a:r>
            <a:r>
              <a:rPr lang="fi-FI" b="0" dirty="0" err="1"/>
              <a:t>global</a:t>
            </a:r>
            <a:r>
              <a:rPr lang="fi-FI" b="0" dirty="0"/>
              <a:t> </a:t>
            </a:r>
            <a:r>
              <a:rPr lang="fi-FI" b="0" dirty="0" err="1"/>
              <a:t>costs</a:t>
            </a:r>
            <a:r>
              <a:rPr lang="fi-FI" b="0" dirty="0"/>
              <a:t> </a:t>
            </a:r>
            <a:r>
              <a:rPr lang="fi-FI" b="0" dirty="0" err="1"/>
              <a:t>are</a:t>
            </a:r>
            <a:r>
              <a:rPr lang="fi-FI" b="0" dirty="0"/>
              <a:t> 445 </a:t>
            </a:r>
            <a:r>
              <a:rPr lang="fi-FI" b="0" dirty="0" err="1"/>
              <a:t>mrd</a:t>
            </a:r>
            <a:r>
              <a:rPr lang="fi-FI" b="0" dirty="0"/>
              <a:t> $ </a:t>
            </a:r>
            <a:r>
              <a:rPr lang="fi-FI" b="0" dirty="0" err="1"/>
              <a:t>yearly</a:t>
            </a:r>
            <a:r>
              <a:rPr lang="fi-FI" b="0" dirty="0"/>
              <a:t> (</a:t>
            </a:r>
            <a:r>
              <a:rPr lang="en-GB" b="0" dirty="0"/>
              <a:t>WEF</a:t>
            </a:r>
            <a:r>
              <a:rPr lang="fi-FI" b="0" dirty="0"/>
              <a:t> 2016)</a:t>
            </a:r>
          </a:p>
        </p:txBody>
      </p:sp>
      <p:sp>
        <p:nvSpPr>
          <p:cNvPr id="6" name="Title 1">
            <a:extLst>
              <a:ext uri="{FF2B5EF4-FFF2-40B4-BE49-F238E27FC236}">
                <a16:creationId xmlns:a16="http://schemas.microsoft.com/office/drawing/2014/main" id="{B1FF8BDB-2E7F-4D11-817D-89DBBD3F2C13}"/>
              </a:ext>
            </a:extLst>
          </p:cNvPr>
          <p:cNvSpPr txBox="1">
            <a:spLocks/>
          </p:cNvSpPr>
          <p:nvPr/>
        </p:nvSpPr>
        <p:spPr>
          <a:xfrm>
            <a:off x="6466176" y="6527730"/>
            <a:ext cx="1610524" cy="330260"/>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bg1"/>
                </a:solidFill>
                <a:latin typeface="+mn-lt"/>
              </a:rPr>
              <a:t>Picture Shutterstock</a:t>
            </a:r>
          </a:p>
          <a:p>
            <a:endParaRPr lang="en-US" sz="1100" dirty="0">
              <a:solidFill>
                <a:schemeClr val="bg1"/>
              </a:solidFill>
            </a:endParaRPr>
          </a:p>
          <a:p>
            <a:endParaRPr lang="en-US" sz="1100" dirty="0">
              <a:solidFill>
                <a:schemeClr val="bg1"/>
              </a:solidFill>
              <a:latin typeface="+mn-lt"/>
            </a:endParaRPr>
          </a:p>
        </p:txBody>
      </p:sp>
    </p:spTree>
    <p:extLst>
      <p:ext uri="{BB962C8B-B14F-4D97-AF65-F5344CB8AC3E}">
        <p14:creationId xmlns:p14="http://schemas.microsoft.com/office/powerpoint/2010/main" val="3778416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4819" y="1288220"/>
            <a:ext cx="4224017" cy="544238"/>
          </a:xfrm>
        </p:spPr>
        <p:txBody>
          <a:bodyPr>
            <a:normAutofit/>
          </a:bodyPr>
          <a:lstStyle/>
          <a:p>
            <a:r>
              <a:rPr lang="en-GB" sz="3200" dirty="0"/>
              <a:t>Services</a:t>
            </a:r>
          </a:p>
        </p:txBody>
      </p:sp>
      <p:pic>
        <p:nvPicPr>
          <p:cNvPr id="4" name="Kuva 3" descr="Kuva, joka sisältää kohteen ruoho, ulko, puu, lapsi&#10;&#10;Kuvaus luotu, erittäin korkea luotettavuus">
            <a:extLst>
              <a:ext uri="{FF2B5EF4-FFF2-40B4-BE49-F238E27FC236}">
                <a16:creationId xmlns:a16="http://schemas.microsoft.com/office/drawing/2014/main" id="{BAD732EF-FA74-40E2-AA76-1F837AF6EE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28817" y="-22931"/>
            <a:ext cx="5363183" cy="6878535"/>
          </a:xfrm>
          <a:prstGeom prst="rect">
            <a:avLst/>
          </a:prstGeom>
        </p:spPr>
      </p:pic>
      <p:sp>
        <p:nvSpPr>
          <p:cNvPr id="5" name="Title 1"/>
          <p:cNvSpPr txBox="1">
            <a:spLocks/>
          </p:cNvSpPr>
          <p:nvPr/>
        </p:nvSpPr>
        <p:spPr>
          <a:xfrm>
            <a:off x="838201" y="2217274"/>
            <a:ext cx="5017322" cy="3732006"/>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2400" dirty="0">
                <a:solidFill>
                  <a:schemeClr val="tx1"/>
                </a:solidFill>
                <a:latin typeface="+mn-lt"/>
              </a:rPr>
              <a:t>Future services like </a:t>
            </a:r>
          </a:p>
          <a:p>
            <a:r>
              <a:rPr lang="en-US" sz="2400" dirty="0">
                <a:solidFill>
                  <a:schemeClr val="tx1"/>
                </a:solidFill>
                <a:latin typeface="+mn-lt"/>
              </a:rPr>
              <a:t>Living as a service</a:t>
            </a:r>
          </a:p>
          <a:p>
            <a:endParaRPr lang="en-US" sz="2400" dirty="0">
              <a:solidFill>
                <a:schemeClr val="tx1"/>
              </a:solidFill>
              <a:latin typeface="+mn-lt"/>
            </a:endParaRPr>
          </a:p>
          <a:p>
            <a:r>
              <a:rPr lang="en-US" sz="2400" dirty="0">
                <a:solidFill>
                  <a:schemeClr val="tx1"/>
                </a:solidFill>
                <a:latin typeface="+mn-lt"/>
              </a:rPr>
              <a:t>Just like a garden, the services are changing their color and form and they are perceived differently by different persons. Need for evolution of services.</a:t>
            </a:r>
          </a:p>
          <a:p>
            <a:endParaRPr lang="en-US" sz="2000" dirty="0">
              <a:solidFill>
                <a:schemeClr val="tx1"/>
              </a:solidFill>
              <a:latin typeface="+mn-lt"/>
            </a:endParaRPr>
          </a:p>
          <a:p>
            <a:endParaRPr lang="en-US" sz="2000" dirty="0"/>
          </a:p>
          <a:p>
            <a:endParaRPr lang="en-US" sz="2000" dirty="0">
              <a:solidFill>
                <a:schemeClr val="tx1"/>
              </a:solidFill>
              <a:latin typeface="+mn-lt"/>
            </a:endParaRPr>
          </a:p>
        </p:txBody>
      </p:sp>
      <p:sp>
        <p:nvSpPr>
          <p:cNvPr id="7" name="Title 1">
            <a:extLst>
              <a:ext uri="{FF2B5EF4-FFF2-40B4-BE49-F238E27FC236}">
                <a16:creationId xmlns:a16="http://schemas.microsoft.com/office/drawing/2014/main" id="{0AD05903-D871-40F4-8E53-F0799F7CD4E9}"/>
              </a:ext>
            </a:extLst>
          </p:cNvPr>
          <p:cNvSpPr txBox="1">
            <a:spLocks/>
          </p:cNvSpPr>
          <p:nvPr/>
        </p:nvSpPr>
        <p:spPr>
          <a:xfrm>
            <a:off x="9078978" y="6525344"/>
            <a:ext cx="1610524" cy="330260"/>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bg1"/>
                </a:solidFill>
                <a:latin typeface="+mn-lt"/>
              </a:rPr>
              <a:t>Picture M Airaksinen</a:t>
            </a:r>
          </a:p>
          <a:p>
            <a:endParaRPr lang="en-US" sz="1100" dirty="0">
              <a:solidFill>
                <a:schemeClr val="bg1"/>
              </a:solidFill>
            </a:endParaRPr>
          </a:p>
          <a:p>
            <a:endParaRPr lang="en-US" sz="1100" dirty="0">
              <a:solidFill>
                <a:schemeClr val="bg1"/>
              </a:solidFill>
              <a:latin typeface="+mn-lt"/>
            </a:endParaRPr>
          </a:p>
        </p:txBody>
      </p:sp>
    </p:spTree>
    <p:extLst>
      <p:ext uri="{BB962C8B-B14F-4D97-AF65-F5344CB8AC3E}">
        <p14:creationId xmlns:p14="http://schemas.microsoft.com/office/powerpoint/2010/main" val="22515087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C8A38515-D977-4004-A0B4-14B87A76ADB7}"/>
              </a:ext>
            </a:extLst>
          </p:cNvPr>
          <p:cNvSpPr>
            <a:spLocks noGrp="1"/>
          </p:cNvSpPr>
          <p:nvPr>
            <p:ph idx="1"/>
          </p:nvPr>
        </p:nvSpPr>
        <p:spPr>
          <a:xfrm>
            <a:off x="1089498" y="2808119"/>
            <a:ext cx="5006502" cy="1603375"/>
          </a:xfrm>
        </p:spPr>
        <p:txBody>
          <a:bodyPr>
            <a:normAutofit/>
          </a:bodyPr>
          <a:lstStyle/>
          <a:p>
            <a:pPr marL="0" indent="0" algn="ctr">
              <a:buNone/>
            </a:pPr>
            <a:r>
              <a:rPr lang="fi-FI" sz="2400" dirty="0" err="1">
                <a:latin typeface="Calibri" panose="020F0502020204030204" pitchFamily="34" charset="0"/>
              </a:rPr>
              <a:t>The</a:t>
            </a:r>
            <a:r>
              <a:rPr lang="fi-FI" sz="2400" dirty="0">
                <a:latin typeface="Calibri" panose="020F0502020204030204" pitchFamily="34" charset="0"/>
              </a:rPr>
              <a:t> </a:t>
            </a:r>
            <a:r>
              <a:rPr lang="fi-FI" sz="2400" dirty="0" err="1">
                <a:latin typeface="Calibri" panose="020F0502020204030204" pitchFamily="34" charset="0"/>
              </a:rPr>
              <a:t>future</a:t>
            </a:r>
            <a:r>
              <a:rPr lang="fi-FI" sz="2400" dirty="0">
                <a:latin typeface="Calibri" panose="020F0502020204030204" pitchFamily="34" charset="0"/>
              </a:rPr>
              <a:t> is </a:t>
            </a:r>
            <a:r>
              <a:rPr lang="fi-FI" sz="2400" dirty="0" err="1">
                <a:latin typeface="Calibri" panose="020F0502020204030204" pitchFamily="34" charset="0"/>
              </a:rPr>
              <a:t>always</a:t>
            </a:r>
            <a:r>
              <a:rPr lang="fi-FI" sz="2400" dirty="0">
                <a:latin typeface="Calibri" panose="020F0502020204030204" pitchFamily="34" charset="0"/>
              </a:rPr>
              <a:t> </a:t>
            </a:r>
            <a:r>
              <a:rPr lang="fi-FI" sz="2400" dirty="0" err="1">
                <a:latin typeface="Calibri" panose="020F0502020204030204" pitchFamily="34" charset="0"/>
              </a:rPr>
              <a:t>overpredicted</a:t>
            </a:r>
            <a:r>
              <a:rPr lang="fi-FI" sz="2400" dirty="0">
                <a:latin typeface="Calibri" panose="020F0502020204030204" pitchFamily="34" charset="0"/>
              </a:rPr>
              <a:t> </a:t>
            </a:r>
          </a:p>
          <a:p>
            <a:pPr marL="0" indent="0" algn="ctr">
              <a:buNone/>
            </a:pPr>
            <a:r>
              <a:rPr lang="fi-FI" sz="2400" dirty="0" err="1">
                <a:latin typeface="Calibri" panose="020F0502020204030204" pitchFamily="34" charset="0"/>
              </a:rPr>
              <a:t>but</a:t>
            </a:r>
            <a:r>
              <a:rPr lang="fi-FI" sz="2400" dirty="0">
                <a:latin typeface="Calibri" panose="020F0502020204030204" pitchFamily="34" charset="0"/>
              </a:rPr>
              <a:t> </a:t>
            </a:r>
            <a:r>
              <a:rPr lang="fi-FI" sz="2400" dirty="0" err="1">
                <a:latin typeface="Calibri" panose="020F0502020204030204" pitchFamily="34" charset="0"/>
              </a:rPr>
              <a:t>underimagined</a:t>
            </a:r>
            <a:br>
              <a:rPr lang="fi-FI" dirty="0">
                <a:latin typeface="Calibri" panose="020F0502020204030204" pitchFamily="34" charset="0"/>
              </a:rPr>
            </a:br>
            <a:endParaRPr lang="fi-FI" b="0" i="1" dirty="0">
              <a:latin typeface="Calibri" panose="020F0502020204030204" pitchFamily="34" charset="0"/>
              <a:cs typeface="Times New Roman" panose="02020603050405020304" pitchFamily="18" charset="0"/>
            </a:endParaRPr>
          </a:p>
        </p:txBody>
      </p:sp>
      <p:pic>
        <p:nvPicPr>
          <p:cNvPr id="3" name="Kuva 2" descr="Kuva, joka sisältää kohteen taivas, ulko, maa, mies&#10;&#10;Kuvaus luotu, erittäin korkea luotettavuus">
            <a:extLst>
              <a:ext uri="{FF2B5EF4-FFF2-40B4-BE49-F238E27FC236}">
                <a16:creationId xmlns:a16="http://schemas.microsoft.com/office/drawing/2014/main" id="{81232264-2DC3-46DC-935B-147E2DB560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48500" y="0"/>
            <a:ext cx="5143500" cy="6858000"/>
          </a:xfrm>
          <a:prstGeom prst="rect">
            <a:avLst/>
          </a:prstGeom>
        </p:spPr>
      </p:pic>
      <p:sp>
        <p:nvSpPr>
          <p:cNvPr id="4" name="Title 1">
            <a:extLst>
              <a:ext uri="{FF2B5EF4-FFF2-40B4-BE49-F238E27FC236}">
                <a16:creationId xmlns:a16="http://schemas.microsoft.com/office/drawing/2014/main" id="{668A4D5A-05F3-4246-B27E-8F4791F30753}"/>
              </a:ext>
            </a:extLst>
          </p:cNvPr>
          <p:cNvSpPr txBox="1">
            <a:spLocks/>
          </p:cNvSpPr>
          <p:nvPr/>
        </p:nvSpPr>
        <p:spPr>
          <a:xfrm>
            <a:off x="9078978" y="6525344"/>
            <a:ext cx="1610524" cy="330260"/>
          </a:xfrm>
          <a:prstGeom prst="rect">
            <a:avLst/>
          </a:prstGeom>
        </p:spPr>
        <p:txBody>
          <a:bodyPr anchor="t" anchorCtr="0"/>
          <a:lstStyle>
            <a:lvl1pPr algn="l" defTabSz="914400" rtl="0" eaLnBrk="1" latinLnBrk="0" hangingPunct="1">
              <a:spcBef>
                <a:spcPct val="0"/>
              </a:spcBef>
              <a:buNone/>
              <a:defRPr sz="2800" kern="1200">
                <a:solidFill>
                  <a:srgbClr val="000099"/>
                </a:solidFill>
                <a:latin typeface="+mj-lt"/>
                <a:ea typeface="+mj-ea"/>
                <a:cs typeface="+mj-cs"/>
              </a:defRPr>
            </a:lvl1pPr>
          </a:lstStyle>
          <a:p>
            <a:r>
              <a:rPr lang="en-US" sz="1100" dirty="0">
                <a:solidFill>
                  <a:schemeClr val="bg1"/>
                </a:solidFill>
                <a:latin typeface="+mn-lt"/>
              </a:rPr>
              <a:t>Picture M Airaksinen</a:t>
            </a:r>
          </a:p>
          <a:p>
            <a:endParaRPr lang="en-US" sz="1100" dirty="0">
              <a:solidFill>
                <a:schemeClr val="bg1"/>
              </a:solidFill>
            </a:endParaRPr>
          </a:p>
          <a:p>
            <a:endParaRPr lang="en-US" sz="1100" dirty="0">
              <a:solidFill>
                <a:schemeClr val="bg1"/>
              </a:solidFill>
              <a:latin typeface="+mn-lt"/>
            </a:endParaRPr>
          </a:p>
        </p:txBody>
      </p:sp>
    </p:spTree>
    <p:extLst>
      <p:ext uri="{BB962C8B-B14F-4D97-AF65-F5344CB8AC3E}">
        <p14:creationId xmlns:p14="http://schemas.microsoft.com/office/powerpoint/2010/main" val="3763333719"/>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A2E52802361064F8DF86AC1DC0BD390" ma:contentTypeVersion="8" ma:contentTypeDescription="Create a new document." ma:contentTypeScope="" ma:versionID="85aea0dfc051e07cc394f0f736576f5f">
  <xsd:schema xmlns:xsd="http://www.w3.org/2001/XMLSchema" xmlns:xs="http://www.w3.org/2001/XMLSchema" xmlns:p="http://schemas.microsoft.com/office/2006/metadata/properties" xmlns:ns2="529449d6-dcad-4d40-8f82-4f47086bdf92" xmlns:ns3="a523f543-3393-4af1-a242-f5fedf126b65" targetNamespace="http://schemas.microsoft.com/office/2006/metadata/properties" ma:root="true" ma:fieldsID="e4cf2cb7cee39f1f0cb84766a2e4d6f7" ns2:_="" ns3:_="">
    <xsd:import namespace="529449d6-dcad-4d40-8f82-4f47086bdf92"/>
    <xsd:import namespace="a523f543-3393-4af1-a242-f5fedf126b6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9449d6-dcad-4d40-8f82-4f47086bdf9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23f543-3393-4af1-a242-f5fedf126b6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A7D4D2-5861-4786-9819-B9443F35293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1646DAE-EF2A-4B51-8A41-CAF2C5D6C7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9449d6-dcad-4d40-8f82-4f47086bdf92"/>
    <ds:schemaRef ds:uri="a523f543-3393-4af1-a242-f5fedf126b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204FA4-1C4F-439C-8734-222BAB2223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5048</TotalTime>
  <Words>933</Words>
  <Application>Microsoft Macintosh PowerPoint</Application>
  <PresentationFormat>Widescreen</PresentationFormat>
  <Paragraphs>143</Paragraphs>
  <Slides>24</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Calibri Light</vt:lpstr>
      <vt:lpstr>Lato</vt:lpstr>
      <vt:lpstr>Playfair Display</vt:lpstr>
      <vt:lpstr>proxima-nova</vt:lpstr>
      <vt:lpstr>Wingdings</vt:lpstr>
      <vt:lpstr>Office-teema</vt:lpstr>
      <vt:lpstr>The role of cities to transform the economy Dr. Miimu Airaksinen, CEO at Finnish Association of Civil Engineers RIL Member of Mission Assembly Board Climate Neutral and Smart Cities</vt:lpstr>
      <vt:lpstr>Urbanisation is a big megatrend</vt:lpstr>
      <vt:lpstr>PowerPoint Presentation</vt:lpstr>
      <vt:lpstr>Urban populations tend to have higher living standards</vt:lpstr>
      <vt:lpstr>Cities and economy</vt:lpstr>
      <vt:lpstr>City Clusters </vt:lpstr>
      <vt:lpstr>Higher productivity in cities (developed countries)</vt:lpstr>
      <vt:lpstr>Access to jobs and CO2 emissions</vt:lpstr>
      <vt:lpstr>PowerPoint Presentation</vt:lpstr>
      <vt:lpstr>PowerPoint Presentation</vt:lpstr>
      <vt:lpstr>Urban planning and structure have a key role</vt:lpstr>
      <vt:lpstr> When compared to people's regular activity patterns, certain weather conditions affected people's movements and activities noticeably at different times of the day  (Horanont et al 2013)</vt:lpstr>
      <vt:lpstr>Resilience is important in cities</vt:lpstr>
      <vt:lpstr>Nature Based Solutions</vt:lpstr>
      <vt:lpstr>What citizens want?</vt:lpstr>
      <vt:lpstr>What kind of city and to whom?</vt:lpstr>
      <vt:lpstr>10 Principles for Liveable, High-Density Cities (ULI)</vt:lpstr>
      <vt:lpstr>Adaptive  and  context aware  cities are resilient </vt:lpstr>
      <vt:lpstr>Everything is connected Every second 127 devices are connected to the internet </vt:lpstr>
      <vt:lpstr>City-wide data must generate real insights (resilience) Combining data from different sources</vt:lpstr>
      <vt:lpstr>Data and privacy</vt:lpstr>
      <vt:lpstr>Cyper security</vt:lpstr>
      <vt:lpstr>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for Population growth whilst improwing the Quality of Life for All Dr. Miimu Airaksinen, CEO at Finnish Association of Civil Engineers RIL</dc:title>
  <dc:creator>Miimu Airaksinen</dc:creator>
  <cp:lastModifiedBy>Alice De Ferrari</cp:lastModifiedBy>
  <cp:revision>4</cp:revision>
  <dcterms:created xsi:type="dcterms:W3CDTF">2020-06-15T16:49:12Z</dcterms:created>
  <dcterms:modified xsi:type="dcterms:W3CDTF">2020-07-29T09:11:44Z</dcterms:modified>
</cp:coreProperties>
</file>