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56" r:id="rId5"/>
    <p:sldId id="916" r:id="rId6"/>
    <p:sldId id="314" r:id="rId7"/>
    <p:sldId id="260" r:id="rId8"/>
    <p:sldId id="915" r:id="rId9"/>
    <p:sldId id="329" r:id="rId10"/>
    <p:sldId id="330" r:id="rId11"/>
    <p:sldId id="914" r:id="rId12"/>
    <p:sldId id="925" r:id="rId13"/>
    <p:sldId id="918" r:id="rId14"/>
    <p:sldId id="919" r:id="rId15"/>
    <p:sldId id="928" r:id="rId16"/>
    <p:sldId id="929" r:id="rId17"/>
    <p:sldId id="930" r:id="rId18"/>
    <p:sldId id="324" r:id="rId19"/>
    <p:sldId id="323" r:id="rId20"/>
    <p:sldId id="931" r:id="rId21"/>
    <p:sldId id="921" r:id="rId22"/>
    <p:sldId id="922" r:id="rId23"/>
    <p:sldId id="923" r:id="rId24"/>
    <p:sldId id="917" r:id="rId25"/>
    <p:sldId id="313" r:id="rId26"/>
    <p:sldId id="315" r:id="rId27"/>
    <p:sldId id="316" r:id="rId28"/>
    <p:sldId id="317" r:id="rId29"/>
    <p:sldId id="926" r:id="rId30"/>
    <p:sldId id="318" r:id="rId31"/>
    <p:sldId id="319" r:id="rId32"/>
    <p:sldId id="320" r:id="rId33"/>
    <p:sldId id="321" r:id="rId34"/>
    <p:sldId id="322" r:id="rId35"/>
  </p:sldIdLst>
  <p:sldSz cx="9144000" cy="5143500" type="screen16x9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D16984F4-AA20-4554-87AB-693729C13ACE}">
          <p14:sldIdLst>
            <p14:sldId id="256"/>
            <p14:sldId id="916"/>
            <p14:sldId id="314"/>
            <p14:sldId id="260"/>
          </p14:sldIdLst>
        </p14:section>
        <p14:section name="On Replication and Scale-up" id="{04152DB7-5203-4982-B5A3-38C5D7F3B3C0}">
          <p14:sldIdLst>
            <p14:sldId id="915"/>
            <p14:sldId id="329"/>
            <p14:sldId id="330"/>
            <p14:sldId id="914"/>
          </p14:sldIdLst>
        </p14:section>
        <p14:section name="REMOURBAN" id="{CE846305-1C4B-4A66-8CC5-6A467E8F0BCE}">
          <p14:sldIdLst>
            <p14:sldId id="925"/>
            <p14:sldId id="918"/>
            <p14:sldId id="919"/>
            <p14:sldId id="928"/>
          </p14:sldIdLst>
        </p14:section>
        <p14:section name="REPLICATE" id="{14C6DC0D-486B-4F14-AF26-D93FF91F3FAC}">
          <p14:sldIdLst>
            <p14:sldId id="929"/>
            <p14:sldId id="930"/>
            <p14:sldId id="324"/>
            <p14:sldId id="323"/>
            <p14:sldId id="931"/>
          </p14:sldIdLst>
        </p14:section>
        <p14:section name="RUGGEDISED" id="{97D42E88-E5EA-4AF3-98A2-B7598CC72B1E}">
          <p14:sldIdLst>
            <p14:sldId id="921"/>
            <p14:sldId id="922"/>
            <p14:sldId id="923"/>
          </p14:sldIdLst>
        </p14:section>
        <p14:section name="MatchUp" id="{44294EAF-F57D-4D86-A049-76EAF323CFB6}">
          <p14:sldIdLst>
            <p14:sldId id="917"/>
            <p14:sldId id="313"/>
            <p14:sldId id="315"/>
            <p14:sldId id="316"/>
            <p14:sldId id="317"/>
          </p14:sldIdLst>
        </p14:section>
        <p14:section name="POCITYF" id="{31BDE8EE-3C8E-429A-8C86-0A45A934BEA0}">
          <p14:sldIdLst>
            <p14:sldId id="926"/>
            <p14:sldId id="318"/>
            <p14:sldId id="319"/>
            <p14:sldId id="320"/>
            <p14:sldId id="321"/>
            <p14:sldId id="322"/>
          </p14:sldIdLst>
        </p14:section>
        <p14:section name="Q/A" id="{618B5948-3C72-4C2E-BCF5-A66AA306A39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1">
          <p15:clr>
            <a:srgbClr val="A4A3A4"/>
          </p15:clr>
        </p15:guide>
        <p15:guide id="3" orient="horz" pos="38">
          <p15:clr>
            <a:srgbClr val="A4A3A4"/>
          </p15:clr>
        </p15:guide>
        <p15:guide id="4" pos="2880">
          <p15:clr>
            <a:srgbClr val="A4A3A4"/>
          </p15:clr>
        </p15:guide>
        <p15:guide id="5" pos="1088">
          <p15:clr>
            <a:srgbClr val="A4A3A4"/>
          </p15:clr>
        </p15:guide>
        <p15:guide id="6" pos="295">
          <p15:clr>
            <a:srgbClr val="A4A3A4"/>
          </p15:clr>
        </p15:guide>
        <p15:guide id="7" pos="158">
          <p15:clr>
            <a:srgbClr val="A4A3A4"/>
          </p15:clr>
        </p15:guide>
        <p15:guide id="8" pos="3923">
          <p15:clr>
            <a:srgbClr val="A4A3A4"/>
          </p15:clr>
        </p15:guide>
        <p15:guide id="9" pos="20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uizinga, Eelco" initials="KE" lastIdx="4" clrIdx="0">
    <p:extLst>
      <p:ext uri="{19B8F6BF-5375-455C-9EA6-DF929625EA0E}">
        <p15:presenceInfo xmlns:p15="http://schemas.microsoft.com/office/powerpoint/2012/main" userId="S::Eelco.Kruizinga@dnvgl.com::549f5d6c-933f-410b-b9c6-36a4f05a6dab" providerId="AD"/>
      </p:ext>
    </p:extLst>
  </p:cmAuthor>
  <p:cmAuthor id="2" name="Luigi D'Oriano" initials="LD" lastIdx="4" clrIdx="1">
    <p:extLst>
      <p:ext uri="{19B8F6BF-5375-455C-9EA6-DF929625EA0E}">
        <p15:presenceInfo xmlns:p15="http://schemas.microsoft.com/office/powerpoint/2012/main" userId="4b37aeebba5effd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B1C"/>
    <a:srgbClr val="56585A"/>
    <a:srgbClr val="CC3300"/>
    <a:srgbClr val="BFBFBF"/>
    <a:srgbClr val="B2B2B2"/>
    <a:srgbClr val="D9D9D9"/>
    <a:srgbClr val="51A026"/>
    <a:srgbClr val="739E8D"/>
    <a:srgbClr val="4F5153"/>
    <a:srgbClr val="9CB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13" autoAdjust="0"/>
    <p:restoredTop sz="95161" autoAdjust="0"/>
  </p:normalViewPr>
  <p:slideViewPr>
    <p:cSldViewPr showGuides="1">
      <p:cViewPr varScale="1">
        <p:scale>
          <a:sx n="153" d="100"/>
          <a:sy n="153" d="100"/>
        </p:scale>
        <p:origin x="352" y="168"/>
      </p:cViewPr>
      <p:guideLst>
        <p:guide orient="horz" pos="1620"/>
        <p:guide orient="horz" pos="2981"/>
        <p:guide orient="horz" pos="38"/>
        <p:guide pos="2880"/>
        <p:guide pos="1088"/>
        <p:guide pos="295"/>
        <p:guide pos="158"/>
        <p:guide pos="3923"/>
        <p:guide pos="20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-3180" y="-96"/>
      </p:cViewPr>
      <p:guideLst>
        <p:guide orient="horz" pos="3224"/>
        <p:guide pos="22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794774-186E-E445-91EE-93407153279D}" type="doc">
      <dgm:prSet loTypeId="urn:microsoft.com/office/officeart/2005/8/layout/radial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FCFA4907-822D-8B48-9520-D405DD0B899B}">
      <dgm:prSet phldrT="[Testo]"/>
      <dgm:spPr/>
      <dgm:t>
        <a:bodyPr/>
        <a:lstStyle/>
        <a:p>
          <a:r>
            <a:rPr lang="it-IT" b="1">
              <a:solidFill>
                <a:srgbClr val="000000"/>
              </a:solidFill>
              <a:latin typeface="Arial"/>
              <a:cs typeface="Arial"/>
            </a:rPr>
            <a:t>Business model</a:t>
          </a:r>
          <a:endParaRPr lang="it-IT" b="1" dirty="0">
            <a:solidFill>
              <a:srgbClr val="000000"/>
            </a:solidFill>
            <a:latin typeface="Arial"/>
            <a:cs typeface="Arial"/>
          </a:endParaRPr>
        </a:p>
      </dgm:t>
    </dgm:pt>
    <dgm:pt modelId="{79FDFF2E-FBEC-DC4D-AE73-40846157EEAA}" type="parTrans" cxnId="{62FE0416-3AAA-D146-AF6A-92D94669647E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D46BD437-A655-9E45-B076-5A78959B414E}" type="sibTrans" cxnId="{62FE0416-3AAA-D146-AF6A-92D94669647E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BFA85DC2-E3B4-1549-96A4-477F2D289032}">
      <dgm:prSet phldrT="[Testo]"/>
      <dgm:spPr/>
      <dgm:t>
        <a:bodyPr/>
        <a:lstStyle/>
        <a:p>
          <a:r>
            <a:rPr lang="it-IT">
              <a:solidFill>
                <a:srgbClr val="000000"/>
              </a:solidFill>
              <a:latin typeface="Arial"/>
              <a:cs typeface="Arial"/>
            </a:rPr>
            <a:t>Financial model</a:t>
          </a:r>
          <a:endParaRPr lang="it-IT" dirty="0">
            <a:solidFill>
              <a:srgbClr val="000000"/>
            </a:solidFill>
            <a:latin typeface="Arial"/>
            <a:cs typeface="Arial"/>
          </a:endParaRPr>
        </a:p>
      </dgm:t>
    </dgm:pt>
    <dgm:pt modelId="{DD36DB47-112B-9446-8FBA-E393D2CD5D29}" type="parTrans" cxnId="{7BB502C9-3508-A94C-AC87-5F6A26DFB2AC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1B21F689-7D50-9A48-A820-2A08BFD40CDB}" type="sibTrans" cxnId="{7BB502C9-3508-A94C-AC87-5F6A26DFB2AC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313965D1-A274-2D42-A8DA-97A70A20DEE7}">
      <dgm:prSet phldrT="[Testo]"/>
      <dgm:spPr/>
      <dgm:t>
        <a:bodyPr/>
        <a:lstStyle/>
        <a:p>
          <a:r>
            <a:rPr lang="it-IT">
              <a:solidFill>
                <a:srgbClr val="000000"/>
              </a:solidFill>
              <a:latin typeface="Arial"/>
              <a:cs typeface="Arial"/>
            </a:rPr>
            <a:t>Cost structure</a:t>
          </a:r>
          <a:endParaRPr lang="it-IT" dirty="0">
            <a:solidFill>
              <a:srgbClr val="000000"/>
            </a:solidFill>
            <a:latin typeface="Arial"/>
            <a:cs typeface="Arial"/>
          </a:endParaRPr>
        </a:p>
      </dgm:t>
    </dgm:pt>
    <dgm:pt modelId="{76A0CBD3-A49C-9847-896A-F58893431D5C}" type="parTrans" cxnId="{B193BD8F-09B5-AF4D-BDDC-94EE0428F3CA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CE3BDCF8-2F61-C744-89EC-3DD75D418DED}" type="sibTrans" cxnId="{B193BD8F-09B5-AF4D-BDDC-94EE0428F3CA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573E32A6-9115-514C-8842-FB6E4F5AA44B}">
      <dgm:prSet phldrT="[Testo]"/>
      <dgm:spPr/>
      <dgm:t>
        <a:bodyPr/>
        <a:lstStyle/>
        <a:p>
          <a:r>
            <a:rPr lang="it-IT">
              <a:solidFill>
                <a:srgbClr val="000000"/>
              </a:solidFill>
              <a:latin typeface="Arial"/>
              <a:cs typeface="Arial"/>
            </a:rPr>
            <a:t>Social acceptance</a:t>
          </a:r>
          <a:endParaRPr lang="it-IT" dirty="0">
            <a:solidFill>
              <a:srgbClr val="000000"/>
            </a:solidFill>
            <a:latin typeface="Arial"/>
            <a:cs typeface="Arial"/>
          </a:endParaRPr>
        </a:p>
      </dgm:t>
    </dgm:pt>
    <dgm:pt modelId="{8A5BFCA4-A93E-3248-8507-1BE84B0A7014}" type="parTrans" cxnId="{DD79707A-68C8-D841-A9F0-D8B080472E66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8F4CDBF3-0FCB-FF40-AFDD-228313F73943}" type="sibTrans" cxnId="{DD79707A-68C8-D841-A9F0-D8B080472E66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58BA7EE3-A92D-084A-A382-CFBA7BAFC2B7}">
      <dgm:prSet phldrT="[Testo]"/>
      <dgm:spPr/>
      <dgm:t>
        <a:bodyPr/>
        <a:lstStyle/>
        <a:p>
          <a:r>
            <a:rPr lang="it-IT" dirty="0">
              <a:solidFill>
                <a:srgbClr val="000000"/>
              </a:solidFill>
              <a:latin typeface="Arial"/>
              <a:cs typeface="Arial"/>
            </a:rPr>
            <a:t>Actors </a:t>
          </a:r>
          <a:r>
            <a:rPr lang="it-IT" dirty="0" err="1">
              <a:solidFill>
                <a:srgbClr val="000000"/>
              </a:solidFill>
              <a:latin typeface="Arial"/>
              <a:cs typeface="Arial"/>
            </a:rPr>
            <a:t>involved</a:t>
          </a:r>
          <a:endParaRPr lang="it-IT" dirty="0">
            <a:solidFill>
              <a:srgbClr val="000000"/>
            </a:solidFill>
            <a:latin typeface="Arial"/>
            <a:cs typeface="Arial"/>
          </a:endParaRPr>
        </a:p>
      </dgm:t>
    </dgm:pt>
    <dgm:pt modelId="{CF85CF5F-B70C-4145-A54F-304DD35A416E}" type="parTrans" cxnId="{BCE7AC26-B315-0C4D-AD87-939D8BA7E2EB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40B7990B-F6CC-3348-8718-50474D462A54}" type="sibTrans" cxnId="{BCE7AC26-B315-0C4D-AD87-939D8BA7E2EB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36FDBE5B-1265-2C44-AFC4-F601D535D1F6}">
      <dgm:prSet/>
      <dgm:spPr/>
      <dgm:t>
        <a:bodyPr/>
        <a:lstStyle/>
        <a:p>
          <a:r>
            <a:rPr lang="it-IT">
              <a:solidFill>
                <a:srgbClr val="000000"/>
              </a:solidFill>
              <a:latin typeface="Arial"/>
              <a:cs typeface="Arial"/>
            </a:rPr>
            <a:t>Market acceptance</a:t>
          </a:r>
          <a:endParaRPr lang="it-IT" dirty="0">
            <a:solidFill>
              <a:srgbClr val="000000"/>
            </a:solidFill>
            <a:latin typeface="Arial"/>
            <a:cs typeface="Arial"/>
          </a:endParaRPr>
        </a:p>
      </dgm:t>
    </dgm:pt>
    <dgm:pt modelId="{B7E739F8-7D07-574B-BDCD-C5E8BF605D14}" type="parTrans" cxnId="{A7484DB3-2012-0B41-A6A5-43FBA1DA3854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FD2EF181-1DD0-5141-92B4-26A123117CF7}" type="sibTrans" cxnId="{A7484DB3-2012-0B41-A6A5-43FBA1DA3854}">
      <dgm:prSet/>
      <dgm:spPr/>
      <dgm:t>
        <a:bodyPr/>
        <a:lstStyle/>
        <a:p>
          <a:endParaRPr lang="it-IT">
            <a:solidFill>
              <a:srgbClr val="000000"/>
            </a:solidFill>
            <a:latin typeface="Arial"/>
            <a:cs typeface="Arial"/>
          </a:endParaRPr>
        </a:p>
      </dgm:t>
    </dgm:pt>
    <dgm:pt modelId="{204A1B0D-FBD3-B544-9D43-89EBB2C9B574}" type="pres">
      <dgm:prSet presAssocID="{E7794774-186E-E445-91EE-93407153279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42A75E2-6BFA-5D4C-93AD-5035F4D141E0}" type="pres">
      <dgm:prSet presAssocID="{FCFA4907-822D-8B48-9520-D405DD0B899B}" presName="centerShape" presStyleLbl="node0" presStyleIdx="0" presStyleCnt="1"/>
      <dgm:spPr/>
    </dgm:pt>
    <dgm:pt modelId="{EF53E613-361A-4144-8329-12C0BBAC01E0}" type="pres">
      <dgm:prSet presAssocID="{DD36DB47-112B-9446-8FBA-E393D2CD5D29}" presName="Name9" presStyleLbl="parChTrans1D2" presStyleIdx="0" presStyleCnt="5"/>
      <dgm:spPr/>
    </dgm:pt>
    <dgm:pt modelId="{6B50A82F-50C4-B540-9B11-986EBAB435EC}" type="pres">
      <dgm:prSet presAssocID="{DD36DB47-112B-9446-8FBA-E393D2CD5D29}" presName="connTx" presStyleLbl="parChTrans1D2" presStyleIdx="0" presStyleCnt="5"/>
      <dgm:spPr/>
    </dgm:pt>
    <dgm:pt modelId="{957C8B02-6BFE-5548-8F62-73172799745C}" type="pres">
      <dgm:prSet presAssocID="{BFA85DC2-E3B4-1549-96A4-477F2D289032}" presName="node" presStyleLbl="node1" presStyleIdx="0" presStyleCnt="5">
        <dgm:presLayoutVars>
          <dgm:bulletEnabled val="1"/>
        </dgm:presLayoutVars>
      </dgm:prSet>
      <dgm:spPr/>
    </dgm:pt>
    <dgm:pt modelId="{EC1D70AE-4F71-3042-8D9C-4CDD33493CFE}" type="pres">
      <dgm:prSet presAssocID="{76A0CBD3-A49C-9847-896A-F58893431D5C}" presName="Name9" presStyleLbl="parChTrans1D2" presStyleIdx="1" presStyleCnt="5"/>
      <dgm:spPr/>
    </dgm:pt>
    <dgm:pt modelId="{E672EDB6-7F5E-6241-890D-785F4B05A79F}" type="pres">
      <dgm:prSet presAssocID="{76A0CBD3-A49C-9847-896A-F58893431D5C}" presName="connTx" presStyleLbl="parChTrans1D2" presStyleIdx="1" presStyleCnt="5"/>
      <dgm:spPr/>
    </dgm:pt>
    <dgm:pt modelId="{AF7C3416-FA3D-9D48-A083-A6699145582A}" type="pres">
      <dgm:prSet presAssocID="{313965D1-A274-2D42-A8DA-97A70A20DEE7}" presName="node" presStyleLbl="node1" presStyleIdx="1" presStyleCnt="5">
        <dgm:presLayoutVars>
          <dgm:bulletEnabled val="1"/>
        </dgm:presLayoutVars>
      </dgm:prSet>
      <dgm:spPr/>
    </dgm:pt>
    <dgm:pt modelId="{76F57A4B-2BF9-A145-AA0E-7FF20A0926C9}" type="pres">
      <dgm:prSet presAssocID="{8A5BFCA4-A93E-3248-8507-1BE84B0A7014}" presName="Name9" presStyleLbl="parChTrans1D2" presStyleIdx="2" presStyleCnt="5"/>
      <dgm:spPr/>
    </dgm:pt>
    <dgm:pt modelId="{B27EDC49-EEFA-F647-9E6B-EF5C66D7707F}" type="pres">
      <dgm:prSet presAssocID="{8A5BFCA4-A93E-3248-8507-1BE84B0A7014}" presName="connTx" presStyleLbl="parChTrans1D2" presStyleIdx="2" presStyleCnt="5"/>
      <dgm:spPr/>
    </dgm:pt>
    <dgm:pt modelId="{59E96511-FE77-444F-A2E2-8E30AE30D1D8}" type="pres">
      <dgm:prSet presAssocID="{573E32A6-9115-514C-8842-FB6E4F5AA44B}" presName="node" presStyleLbl="node1" presStyleIdx="2" presStyleCnt="5">
        <dgm:presLayoutVars>
          <dgm:bulletEnabled val="1"/>
        </dgm:presLayoutVars>
      </dgm:prSet>
      <dgm:spPr/>
    </dgm:pt>
    <dgm:pt modelId="{BE2FAB45-D5B2-424B-AD4A-D9ED61DCE20A}" type="pres">
      <dgm:prSet presAssocID="{B7E739F8-7D07-574B-BDCD-C5E8BF605D14}" presName="Name9" presStyleLbl="parChTrans1D2" presStyleIdx="3" presStyleCnt="5"/>
      <dgm:spPr/>
    </dgm:pt>
    <dgm:pt modelId="{AF27FECE-1435-0040-A6ED-C2D1C7CF5C6F}" type="pres">
      <dgm:prSet presAssocID="{B7E739F8-7D07-574B-BDCD-C5E8BF605D14}" presName="connTx" presStyleLbl="parChTrans1D2" presStyleIdx="3" presStyleCnt="5"/>
      <dgm:spPr/>
    </dgm:pt>
    <dgm:pt modelId="{31DD1817-44E4-B144-88D8-655D0AB641A6}" type="pres">
      <dgm:prSet presAssocID="{36FDBE5B-1265-2C44-AFC4-F601D535D1F6}" presName="node" presStyleLbl="node1" presStyleIdx="3" presStyleCnt="5">
        <dgm:presLayoutVars>
          <dgm:bulletEnabled val="1"/>
        </dgm:presLayoutVars>
      </dgm:prSet>
      <dgm:spPr/>
    </dgm:pt>
    <dgm:pt modelId="{FBDFE396-941C-334B-9FC7-0B251312FD13}" type="pres">
      <dgm:prSet presAssocID="{CF85CF5F-B70C-4145-A54F-304DD35A416E}" presName="Name9" presStyleLbl="parChTrans1D2" presStyleIdx="4" presStyleCnt="5"/>
      <dgm:spPr/>
    </dgm:pt>
    <dgm:pt modelId="{04625C85-F7A1-6745-9CD2-A9BB77C1F59F}" type="pres">
      <dgm:prSet presAssocID="{CF85CF5F-B70C-4145-A54F-304DD35A416E}" presName="connTx" presStyleLbl="parChTrans1D2" presStyleIdx="4" presStyleCnt="5"/>
      <dgm:spPr/>
    </dgm:pt>
    <dgm:pt modelId="{B62C5EA4-3EEA-154A-9BB5-F1C5AB080FD6}" type="pres">
      <dgm:prSet presAssocID="{58BA7EE3-A92D-084A-A382-CFBA7BAFC2B7}" presName="node" presStyleLbl="node1" presStyleIdx="4" presStyleCnt="5">
        <dgm:presLayoutVars>
          <dgm:bulletEnabled val="1"/>
        </dgm:presLayoutVars>
      </dgm:prSet>
      <dgm:spPr/>
    </dgm:pt>
  </dgm:ptLst>
  <dgm:cxnLst>
    <dgm:cxn modelId="{62FE0416-3AAA-D146-AF6A-92D94669647E}" srcId="{E7794774-186E-E445-91EE-93407153279D}" destId="{FCFA4907-822D-8B48-9520-D405DD0B899B}" srcOrd="0" destOrd="0" parTransId="{79FDFF2E-FBEC-DC4D-AE73-40846157EEAA}" sibTransId="{D46BD437-A655-9E45-B076-5A78959B414E}"/>
    <dgm:cxn modelId="{F71B1725-A8C8-C24E-BCFB-B04E16B2762F}" type="presOf" srcId="{CF85CF5F-B70C-4145-A54F-304DD35A416E}" destId="{04625C85-F7A1-6745-9CD2-A9BB77C1F59F}" srcOrd="1" destOrd="0" presId="urn:microsoft.com/office/officeart/2005/8/layout/radial1"/>
    <dgm:cxn modelId="{C69A9725-EE66-B647-B0D6-9155693DF3BB}" type="presOf" srcId="{B7E739F8-7D07-574B-BDCD-C5E8BF605D14}" destId="{BE2FAB45-D5B2-424B-AD4A-D9ED61DCE20A}" srcOrd="0" destOrd="0" presId="urn:microsoft.com/office/officeart/2005/8/layout/radial1"/>
    <dgm:cxn modelId="{BCE7AC26-B315-0C4D-AD87-939D8BA7E2EB}" srcId="{FCFA4907-822D-8B48-9520-D405DD0B899B}" destId="{58BA7EE3-A92D-084A-A382-CFBA7BAFC2B7}" srcOrd="4" destOrd="0" parTransId="{CF85CF5F-B70C-4145-A54F-304DD35A416E}" sibTransId="{40B7990B-F6CC-3348-8718-50474D462A54}"/>
    <dgm:cxn modelId="{3203982C-3D48-C743-9798-0681F9F6317E}" type="presOf" srcId="{FCFA4907-822D-8B48-9520-D405DD0B899B}" destId="{B42A75E2-6BFA-5D4C-93AD-5035F4D141E0}" srcOrd="0" destOrd="0" presId="urn:microsoft.com/office/officeart/2005/8/layout/radial1"/>
    <dgm:cxn modelId="{D0669939-3FFE-9E4B-84D9-764D1EB43ACD}" type="presOf" srcId="{313965D1-A274-2D42-A8DA-97A70A20DEE7}" destId="{AF7C3416-FA3D-9D48-A083-A6699145582A}" srcOrd="0" destOrd="0" presId="urn:microsoft.com/office/officeart/2005/8/layout/radial1"/>
    <dgm:cxn modelId="{7DC5D544-D191-524B-9B5A-A5D379DF1F06}" type="presOf" srcId="{DD36DB47-112B-9446-8FBA-E393D2CD5D29}" destId="{EF53E613-361A-4144-8329-12C0BBAC01E0}" srcOrd="0" destOrd="0" presId="urn:microsoft.com/office/officeart/2005/8/layout/radial1"/>
    <dgm:cxn modelId="{C975064E-A538-F544-A19F-BF21D9DA3092}" type="presOf" srcId="{E7794774-186E-E445-91EE-93407153279D}" destId="{204A1B0D-FBD3-B544-9D43-89EBB2C9B574}" srcOrd="0" destOrd="0" presId="urn:microsoft.com/office/officeart/2005/8/layout/radial1"/>
    <dgm:cxn modelId="{9254036B-80BB-3049-9873-B34180F4EC23}" type="presOf" srcId="{BFA85DC2-E3B4-1549-96A4-477F2D289032}" destId="{957C8B02-6BFE-5548-8F62-73172799745C}" srcOrd="0" destOrd="0" presId="urn:microsoft.com/office/officeart/2005/8/layout/radial1"/>
    <dgm:cxn modelId="{DD79707A-68C8-D841-A9F0-D8B080472E66}" srcId="{FCFA4907-822D-8B48-9520-D405DD0B899B}" destId="{573E32A6-9115-514C-8842-FB6E4F5AA44B}" srcOrd="2" destOrd="0" parTransId="{8A5BFCA4-A93E-3248-8507-1BE84B0A7014}" sibTransId="{8F4CDBF3-0FCB-FF40-AFDD-228313F73943}"/>
    <dgm:cxn modelId="{06294F85-7CA0-7D49-9DEE-0CFE3CB0DD06}" type="presOf" srcId="{76A0CBD3-A49C-9847-896A-F58893431D5C}" destId="{E672EDB6-7F5E-6241-890D-785F4B05A79F}" srcOrd="1" destOrd="0" presId="urn:microsoft.com/office/officeart/2005/8/layout/radial1"/>
    <dgm:cxn modelId="{E1248E8E-4A7F-BE48-8F57-4B0A2B6C423A}" type="presOf" srcId="{CF85CF5F-B70C-4145-A54F-304DD35A416E}" destId="{FBDFE396-941C-334B-9FC7-0B251312FD13}" srcOrd="0" destOrd="0" presId="urn:microsoft.com/office/officeart/2005/8/layout/radial1"/>
    <dgm:cxn modelId="{B193BD8F-09B5-AF4D-BDDC-94EE0428F3CA}" srcId="{FCFA4907-822D-8B48-9520-D405DD0B899B}" destId="{313965D1-A274-2D42-A8DA-97A70A20DEE7}" srcOrd="1" destOrd="0" parTransId="{76A0CBD3-A49C-9847-896A-F58893431D5C}" sibTransId="{CE3BDCF8-2F61-C744-89EC-3DD75D418DED}"/>
    <dgm:cxn modelId="{C4CD9092-9B9B-5749-B60E-B1C293D8725F}" type="presOf" srcId="{76A0CBD3-A49C-9847-896A-F58893431D5C}" destId="{EC1D70AE-4F71-3042-8D9C-4CDD33493CFE}" srcOrd="0" destOrd="0" presId="urn:microsoft.com/office/officeart/2005/8/layout/radial1"/>
    <dgm:cxn modelId="{5B0A2BA2-B716-1546-BF35-BDDEE19E7E2F}" type="presOf" srcId="{8A5BFCA4-A93E-3248-8507-1BE84B0A7014}" destId="{B27EDC49-EEFA-F647-9E6B-EF5C66D7707F}" srcOrd="1" destOrd="0" presId="urn:microsoft.com/office/officeart/2005/8/layout/radial1"/>
    <dgm:cxn modelId="{C4A9B1A9-1E69-6D44-9DD4-1F55E27D2C78}" type="presOf" srcId="{B7E739F8-7D07-574B-BDCD-C5E8BF605D14}" destId="{AF27FECE-1435-0040-A6ED-C2D1C7CF5C6F}" srcOrd="1" destOrd="0" presId="urn:microsoft.com/office/officeart/2005/8/layout/radial1"/>
    <dgm:cxn modelId="{3F0DDAAB-C958-6345-8443-600B6DF8AABD}" type="presOf" srcId="{36FDBE5B-1265-2C44-AFC4-F601D535D1F6}" destId="{31DD1817-44E4-B144-88D8-655D0AB641A6}" srcOrd="0" destOrd="0" presId="urn:microsoft.com/office/officeart/2005/8/layout/radial1"/>
    <dgm:cxn modelId="{A7484DB3-2012-0B41-A6A5-43FBA1DA3854}" srcId="{FCFA4907-822D-8B48-9520-D405DD0B899B}" destId="{36FDBE5B-1265-2C44-AFC4-F601D535D1F6}" srcOrd="3" destOrd="0" parTransId="{B7E739F8-7D07-574B-BDCD-C5E8BF605D14}" sibTransId="{FD2EF181-1DD0-5141-92B4-26A123117CF7}"/>
    <dgm:cxn modelId="{073159B9-40A1-454D-ADD0-A968C66DEB97}" type="presOf" srcId="{573E32A6-9115-514C-8842-FB6E4F5AA44B}" destId="{59E96511-FE77-444F-A2E2-8E30AE30D1D8}" srcOrd="0" destOrd="0" presId="urn:microsoft.com/office/officeart/2005/8/layout/radial1"/>
    <dgm:cxn modelId="{7BB502C9-3508-A94C-AC87-5F6A26DFB2AC}" srcId="{FCFA4907-822D-8B48-9520-D405DD0B899B}" destId="{BFA85DC2-E3B4-1549-96A4-477F2D289032}" srcOrd="0" destOrd="0" parTransId="{DD36DB47-112B-9446-8FBA-E393D2CD5D29}" sibTransId="{1B21F689-7D50-9A48-A820-2A08BFD40CDB}"/>
    <dgm:cxn modelId="{D896B5E3-547A-D04F-98D9-F1678F44075E}" type="presOf" srcId="{DD36DB47-112B-9446-8FBA-E393D2CD5D29}" destId="{6B50A82F-50C4-B540-9B11-986EBAB435EC}" srcOrd="1" destOrd="0" presId="urn:microsoft.com/office/officeart/2005/8/layout/radial1"/>
    <dgm:cxn modelId="{ECC7F1F5-7FDD-C348-94AE-C936AAA1C255}" type="presOf" srcId="{8A5BFCA4-A93E-3248-8507-1BE84B0A7014}" destId="{76F57A4B-2BF9-A145-AA0E-7FF20A0926C9}" srcOrd="0" destOrd="0" presId="urn:microsoft.com/office/officeart/2005/8/layout/radial1"/>
    <dgm:cxn modelId="{525676FF-58FD-F945-8291-7869A99AA200}" type="presOf" srcId="{58BA7EE3-A92D-084A-A382-CFBA7BAFC2B7}" destId="{B62C5EA4-3EEA-154A-9BB5-F1C5AB080FD6}" srcOrd="0" destOrd="0" presId="urn:microsoft.com/office/officeart/2005/8/layout/radial1"/>
    <dgm:cxn modelId="{6421532F-3BFD-7D4F-A146-236400ADAE63}" type="presParOf" srcId="{204A1B0D-FBD3-B544-9D43-89EBB2C9B574}" destId="{B42A75E2-6BFA-5D4C-93AD-5035F4D141E0}" srcOrd="0" destOrd="0" presId="urn:microsoft.com/office/officeart/2005/8/layout/radial1"/>
    <dgm:cxn modelId="{134FCAFF-5DE3-D542-B060-D1F1DF2D3452}" type="presParOf" srcId="{204A1B0D-FBD3-B544-9D43-89EBB2C9B574}" destId="{EF53E613-361A-4144-8329-12C0BBAC01E0}" srcOrd="1" destOrd="0" presId="urn:microsoft.com/office/officeart/2005/8/layout/radial1"/>
    <dgm:cxn modelId="{32509379-8B72-9E42-97DA-AF33BD346646}" type="presParOf" srcId="{EF53E613-361A-4144-8329-12C0BBAC01E0}" destId="{6B50A82F-50C4-B540-9B11-986EBAB435EC}" srcOrd="0" destOrd="0" presId="urn:microsoft.com/office/officeart/2005/8/layout/radial1"/>
    <dgm:cxn modelId="{A2C978C5-1CEB-694A-88F5-008211AF5951}" type="presParOf" srcId="{204A1B0D-FBD3-B544-9D43-89EBB2C9B574}" destId="{957C8B02-6BFE-5548-8F62-73172799745C}" srcOrd="2" destOrd="0" presId="urn:microsoft.com/office/officeart/2005/8/layout/radial1"/>
    <dgm:cxn modelId="{9B28EE08-8E61-B346-B63D-164DE32C24A7}" type="presParOf" srcId="{204A1B0D-FBD3-B544-9D43-89EBB2C9B574}" destId="{EC1D70AE-4F71-3042-8D9C-4CDD33493CFE}" srcOrd="3" destOrd="0" presId="urn:microsoft.com/office/officeart/2005/8/layout/radial1"/>
    <dgm:cxn modelId="{73EE24C6-F557-1143-9FE3-4597FF12B84C}" type="presParOf" srcId="{EC1D70AE-4F71-3042-8D9C-4CDD33493CFE}" destId="{E672EDB6-7F5E-6241-890D-785F4B05A79F}" srcOrd="0" destOrd="0" presId="urn:microsoft.com/office/officeart/2005/8/layout/radial1"/>
    <dgm:cxn modelId="{4857F4F5-79ED-DB46-AF46-71B7A32C2D95}" type="presParOf" srcId="{204A1B0D-FBD3-B544-9D43-89EBB2C9B574}" destId="{AF7C3416-FA3D-9D48-A083-A6699145582A}" srcOrd="4" destOrd="0" presId="urn:microsoft.com/office/officeart/2005/8/layout/radial1"/>
    <dgm:cxn modelId="{E0E93F5D-D2FE-B74B-A5AB-6220EA16911E}" type="presParOf" srcId="{204A1B0D-FBD3-B544-9D43-89EBB2C9B574}" destId="{76F57A4B-2BF9-A145-AA0E-7FF20A0926C9}" srcOrd="5" destOrd="0" presId="urn:microsoft.com/office/officeart/2005/8/layout/radial1"/>
    <dgm:cxn modelId="{2C808CA7-586B-124E-ABCD-CE96745FB142}" type="presParOf" srcId="{76F57A4B-2BF9-A145-AA0E-7FF20A0926C9}" destId="{B27EDC49-EEFA-F647-9E6B-EF5C66D7707F}" srcOrd="0" destOrd="0" presId="urn:microsoft.com/office/officeart/2005/8/layout/radial1"/>
    <dgm:cxn modelId="{E7084FAF-1CDC-654C-82D0-0C05003F8F01}" type="presParOf" srcId="{204A1B0D-FBD3-B544-9D43-89EBB2C9B574}" destId="{59E96511-FE77-444F-A2E2-8E30AE30D1D8}" srcOrd="6" destOrd="0" presId="urn:microsoft.com/office/officeart/2005/8/layout/radial1"/>
    <dgm:cxn modelId="{5183853D-774E-B64C-893B-97E3724C88B5}" type="presParOf" srcId="{204A1B0D-FBD3-B544-9D43-89EBB2C9B574}" destId="{BE2FAB45-D5B2-424B-AD4A-D9ED61DCE20A}" srcOrd="7" destOrd="0" presId="urn:microsoft.com/office/officeart/2005/8/layout/radial1"/>
    <dgm:cxn modelId="{E1520D59-3E5C-E949-8C03-670276A4759F}" type="presParOf" srcId="{BE2FAB45-D5B2-424B-AD4A-D9ED61DCE20A}" destId="{AF27FECE-1435-0040-A6ED-C2D1C7CF5C6F}" srcOrd="0" destOrd="0" presId="urn:microsoft.com/office/officeart/2005/8/layout/radial1"/>
    <dgm:cxn modelId="{C9D7DC91-65A0-AD47-A31C-1217A8786676}" type="presParOf" srcId="{204A1B0D-FBD3-B544-9D43-89EBB2C9B574}" destId="{31DD1817-44E4-B144-88D8-655D0AB641A6}" srcOrd="8" destOrd="0" presId="urn:microsoft.com/office/officeart/2005/8/layout/radial1"/>
    <dgm:cxn modelId="{962AA184-8B8C-1047-82B5-3E73A2F22057}" type="presParOf" srcId="{204A1B0D-FBD3-B544-9D43-89EBB2C9B574}" destId="{FBDFE396-941C-334B-9FC7-0B251312FD13}" srcOrd="9" destOrd="0" presId="urn:microsoft.com/office/officeart/2005/8/layout/radial1"/>
    <dgm:cxn modelId="{C289C93E-3FF4-8848-B3C2-A07B3462A7E9}" type="presParOf" srcId="{FBDFE396-941C-334B-9FC7-0B251312FD13}" destId="{04625C85-F7A1-6745-9CD2-A9BB77C1F59F}" srcOrd="0" destOrd="0" presId="urn:microsoft.com/office/officeart/2005/8/layout/radial1"/>
    <dgm:cxn modelId="{D6D73564-A060-9345-BA14-A04C6DD910E2}" type="presParOf" srcId="{204A1B0D-FBD3-B544-9D43-89EBB2C9B574}" destId="{B62C5EA4-3EEA-154A-9BB5-F1C5AB080FD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A75E2-6BFA-5D4C-93AD-5035F4D141E0}">
      <dsp:nvSpPr>
        <dsp:cNvPr id="0" name=""/>
        <dsp:cNvSpPr/>
      </dsp:nvSpPr>
      <dsp:spPr>
        <a:xfrm>
          <a:off x="1452663" y="1467217"/>
          <a:ext cx="1125913" cy="112591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>
              <a:solidFill>
                <a:srgbClr val="000000"/>
              </a:solidFill>
              <a:latin typeface="Arial"/>
              <a:cs typeface="Arial"/>
            </a:rPr>
            <a:t>Business model</a:t>
          </a:r>
          <a:endParaRPr lang="it-IT" sz="1300" b="1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1617549" y="1632103"/>
        <a:ext cx="796141" cy="796141"/>
      </dsp:txXfrm>
    </dsp:sp>
    <dsp:sp modelId="{EF53E613-361A-4144-8329-12C0BBAC01E0}">
      <dsp:nvSpPr>
        <dsp:cNvPr id="0" name=""/>
        <dsp:cNvSpPr/>
      </dsp:nvSpPr>
      <dsp:spPr>
        <a:xfrm rot="16200000">
          <a:off x="1845715" y="1272175"/>
          <a:ext cx="339810" cy="50273"/>
        </a:xfrm>
        <a:custGeom>
          <a:avLst/>
          <a:gdLst/>
          <a:ahLst/>
          <a:cxnLst/>
          <a:rect l="0" t="0" r="0" b="0"/>
          <a:pathLst>
            <a:path>
              <a:moveTo>
                <a:pt x="0" y="25136"/>
              </a:moveTo>
              <a:lnTo>
                <a:pt x="339810" y="2513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>
            <a:solidFill>
              <a:srgbClr val="000000"/>
            </a:solidFill>
            <a:latin typeface="Arial"/>
            <a:cs typeface="Arial"/>
          </a:endParaRPr>
        </a:p>
      </dsp:txBody>
      <dsp:txXfrm>
        <a:off x="2007125" y="1288816"/>
        <a:ext cx="16990" cy="16990"/>
      </dsp:txXfrm>
    </dsp:sp>
    <dsp:sp modelId="{957C8B02-6BFE-5548-8F62-73172799745C}">
      <dsp:nvSpPr>
        <dsp:cNvPr id="0" name=""/>
        <dsp:cNvSpPr/>
      </dsp:nvSpPr>
      <dsp:spPr>
        <a:xfrm>
          <a:off x="1452663" y="1493"/>
          <a:ext cx="1125913" cy="112591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solidFill>
                <a:srgbClr val="000000"/>
              </a:solidFill>
              <a:latin typeface="Arial"/>
              <a:cs typeface="Arial"/>
            </a:rPr>
            <a:t>Financial model</a:t>
          </a:r>
          <a:endParaRPr lang="it-IT" sz="12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1617549" y="166379"/>
        <a:ext cx="796141" cy="796141"/>
      </dsp:txXfrm>
    </dsp:sp>
    <dsp:sp modelId="{EC1D70AE-4F71-3042-8D9C-4CDD33493CFE}">
      <dsp:nvSpPr>
        <dsp:cNvPr id="0" name=""/>
        <dsp:cNvSpPr/>
      </dsp:nvSpPr>
      <dsp:spPr>
        <a:xfrm rot="20520000">
          <a:off x="2542708" y="1778570"/>
          <a:ext cx="339810" cy="50273"/>
        </a:xfrm>
        <a:custGeom>
          <a:avLst/>
          <a:gdLst/>
          <a:ahLst/>
          <a:cxnLst/>
          <a:rect l="0" t="0" r="0" b="0"/>
          <a:pathLst>
            <a:path>
              <a:moveTo>
                <a:pt x="0" y="25136"/>
              </a:moveTo>
              <a:lnTo>
                <a:pt x="339810" y="2513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>
            <a:solidFill>
              <a:srgbClr val="000000"/>
            </a:solidFill>
            <a:latin typeface="Arial"/>
            <a:cs typeface="Arial"/>
          </a:endParaRPr>
        </a:p>
      </dsp:txBody>
      <dsp:txXfrm>
        <a:off x="2704118" y="1795212"/>
        <a:ext cx="16990" cy="16990"/>
      </dsp:txXfrm>
    </dsp:sp>
    <dsp:sp modelId="{AF7C3416-FA3D-9D48-A083-A6699145582A}">
      <dsp:nvSpPr>
        <dsp:cNvPr id="0" name=""/>
        <dsp:cNvSpPr/>
      </dsp:nvSpPr>
      <dsp:spPr>
        <a:xfrm>
          <a:off x="2846650" y="1014284"/>
          <a:ext cx="1125913" cy="112591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solidFill>
                <a:srgbClr val="000000"/>
              </a:solidFill>
              <a:latin typeface="Arial"/>
              <a:cs typeface="Arial"/>
            </a:rPr>
            <a:t>Cost structure</a:t>
          </a:r>
          <a:endParaRPr lang="it-IT" sz="12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3011536" y="1179170"/>
        <a:ext cx="796141" cy="796141"/>
      </dsp:txXfrm>
    </dsp:sp>
    <dsp:sp modelId="{76F57A4B-2BF9-A145-AA0E-7FF20A0926C9}">
      <dsp:nvSpPr>
        <dsp:cNvPr id="0" name=""/>
        <dsp:cNvSpPr/>
      </dsp:nvSpPr>
      <dsp:spPr>
        <a:xfrm rot="3240000">
          <a:off x="2276480" y="2597935"/>
          <a:ext cx="339810" cy="50273"/>
        </a:xfrm>
        <a:custGeom>
          <a:avLst/>
          <a:gdLst/>
          <a:ahLst/>
          <a:cxnLst/>
          <a:rect l="0" t="0" r="0" b="0"/>
          <a:pathLst>
            <a:path>
              <a:moveTo>
                <a:pt x="0" y="25136"/>
              </a:moveTo>
              <a:lnTo>
                <a:pt x="339810" y="2513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>
            <a:solidFill>
              <a:srgbClr val="000000"/>
            </a:solidFill>
            <a:latin typeface="Arial"/>
            <a:cs typeface="Arial"/>
          </a:endParaRPr>
        </a:p>
      </dsp:txBody>
      <dsp:txXfrm>
        <a:off x="2437890" y="2614576"/>
        <a:ext cx="16990" cy="16990"/>
      </dsp:txXfrm>
    </dsp:sp>
    <dsp:sp modelId="{59E96511-FE77-444F-A2E2-8E30AE30D1D8}">
      <dsp:nvSpPr>
        <dsp:cNvPr id="0" name=""/>
        <dsp:cNvSpPr/>
      </dsp:nvSpPr>
      <dsp:spPr>
        <a:xfrm>
          <a:off x="2314194" y="2653013"/>
          <a:ext cx="1125913" cy="112591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solidFill>
                <a:srgbClr val="000000"/>
              </a:solidFill>
              <a:latin typeface="Arial"/>
              <a:cs typeface="Arial"/>
            </a:rPr>
            <a:t>Social acceptance</a:t>
          </a:r>
          <a:endParaRPr lang="it-IT" sz="12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2479080" y="2817899"/>
        <a:ext cx="796141" cy="796141"/>
      </dsp:txXfrm>
    </dsp:sp>
    <dsp:sp modelId="{BE2FAB45-D5B2-424B-AD4A-D9ED61DCE20A}">
      <dsp:nvSpPr>
        <dsp:cNvPr id="0" name=""/>
        <dsp:cNvSpPr/>
      </dsp:nvSpPr>
      <dsp:spPr>
        <a:xfrm rot="7560000">
          <a:off x="1414949" y="2597935"/>
          <a:ext cx="339810" cy="50273"/>
        </a:xfrm>
        <a:custGeom>
          <a:avLst/>
          <a:gdLst/>
          <a:ahLst/>
          <a:cxnLst/>
          <a:rect l="0" t="0" r="0" b="0"/>
          <a:pathLst>
            <a:path>
              <a:moveTo>
                <a:pt x="0" y="25136"/>
              </a:moveTo>
              <a:lnTo>
                <a:pt x="339810" y="2513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>
            <a:solidFill>
              <a:srgbClr val="000000"/>
            </a:solidFill>
            <a:latin typeface="Arial"/>
            <a:cs typeface="Arial"/>
          </a:endParaRPr>
        </a:p>
      </dsp:txBody>
      <dsp:txXfrm rot="10800000">
        <a:off x="1576359" y="2614576"/>
        <a:ext cx="16990" cy="16990"/>
      </dsp:txXfrm>
    </dsp:sp>
    <dsp:sp modelId="{31DD1817-44E4-B144-88D8-655D0AB641A6}">
      <dsp:nvSpPr>
        <dsp:cNvPr id="0" name=""/>
        <dsp:cNvSpPr/>
      </dsp:nvSpPr>
      <dsp:spPr>
        <a:xfrm>
          <a:off x="591133" y="2653013"/>
          <a:ext cx="1125913" cy="112591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solidFill>
                <a:srgbClr val="000000"/>
              </a:solidFill>
              <a:latin typeface="Arial"/>
              <a:cs typeface="Arial"/>
            </a:rPr>
            <a:t>Market acceptance</a:t>
          </a:r>
          <a:endParaRPr lang="it-IT" sz="12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756019" y="2817899"/>
        <a:ext cx="796141" cy="796141"/>
      </dsp:txXfrm>
    </dsp:sp>
    <dsp:sp modelId="{FBDFE396-941C-334B-9FC7-0B251312FD13}">
      <dsp:nvSpPr>
        <dsp:cNvPr id="0" name=""/>
        <dsp:cNvSpPr/>
      </dsp:nvSpPr>
      <dsp:spPr>
        <a:xfrm rot="11880000">
          <a:off x="1148721" y="1778570"/>
          <a:ext cx="339810" cy="50273"/>
        </a:xfrm>
        <a:custGeom>
          <a:avLst/>
          <a:gdLst/>
          <a:ahLst/>
          <a:cxnLst/>
          <a:rect l="0" t="0" r="0" b="0"/>
          <a:pathLst>
            <a:path>
              <a:moveTo>
                <a:pt x="0" y="25136"/>
              </a:moveTo>
              <a:lnTo>
                <a:pt x="339810" y="2513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>
            <a:solidFill>
              <a:srgbClr val="000000"/>
            </a:solidFill>
            <a:latin typeface="Arial"/>
            <a:cs typeface="Arial"/>
          </a:endParaRPr>
        </a:p>
      </dsp:txBody>
      <dsp:txXfrm rot="10800000">
        <a:off x="1310132" y="1795212"/>
        <a:ext cx="16990" cy="16990"/>
      </dsp:txXfrm>
    </dsp:sp>
    <dsp:sp modelId="{B62C5EA4-3EEA-154A-9BB5-F1C5AB080FD6}">
      <dsp:nvSpPr>
        <dsp:cNvPr id="0" name=""/>
        <dsp:cNvSpPr/>
      </dsp:nvSpPr>
      <dsp:spPr>
        <a:xfrm>
          <a:off x="58677" y="1014284"/>
          <a:ext cx="1125913" cy="112591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rgbClr val="000000"/>
              </a:solidFill>
              <a:latin typeface="Arial"/>
              <a:cs typeface="Arial"/>
            </a:rPr>
            <a:t>Actors </a:t>
          </a:r>
          <a:r>
            <a:rPr lang="it-IT" sz="1200" kern="1200" dirty="0" err="1">
              <a:solidFill>
                <a:srgbClr val="000000"/>
              </a:solidFill>
              <a:latin typeface="Arial"/>
              <a:cs typeface="Arial"/>
            </a:rPr>
            <a:t>involved</a:t>
          </a:r>
          <a:endParaRPr lang="it-IT" sz="12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223563" y="1179170"/>
        <a:ext cx="796141" cy="796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2968760C-7E10-46B7-BD3C-AE7E8452A905}" type="datetimeFigureOut">
              <a:rPr lang="it-IT" smtClean="0"/>
              <a:pPr/>
              <a:t>15/07/20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440DA6F7-93B9-4B07-AC03-1097852C1948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842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DC55EF64-5A61-4609-90B1-A6C7918938BF}" type="datetimeFigureOut">
              <a:rPr lang="es-ES" smtClean="0"/>
              <a:t>15/7/20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5707528-648E-4A6C-BEF9-94C8A9B3917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4057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393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178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Brief </a:t>
            </a:r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SCC01</a:t>
            </a:r>
            <a:r>
              <a:rPr lang="de-DE" baseline="0" dirty="0"/>
              <a:t>, </a:t>
            </a:r>
            <a:r>
              <a:rPr lang="de-DE" baseline="0" dirty="0" err="1"/>
              <a:t>your</a:t>
            </a:r>
            <a:r>
              <a:rPr lang="de-DE" baseline="0" dirty="0"/>
              <a:t> </a:t>
            </a:r>
            <a:r>
              <a:rPr lang="de-DE" baseline="0" dirty="0" err="1"/>
              <a:t>role</a:t>
            </a:r>
            <a:r>
              <a:rPr lang="de-DE" baseline="0" dirty="0"/>
              <a:t> and </a:t>
            </a:r>
            <a:r>
              <a:rPr lang="de-DE" baseline="0" dirty="0" err="1"/>
              <a:t>how</a:t>
            </a:r>
            <a:r>
              <a:rPr lang="de-DE" baseline="0" dirty="0"/>
              <a:t> </a:t>
            </a:r>
            <a:r>
              <a:rPr lang="de-DE" baseline="0" dirty="0" err="1"/>
              <a:t>the</a:t>
            </a:r>
            <a:r>
              <a:rPr lang="de-DE" baseline="0" dirty="0"/>
              <a:t> </a:t>
            </a:r>
            <a:r>
              <a:rPr lang="de-DE" baseline="0" dirty="0" err="1"/>
              <a:t>projects</a:t>
            </a:r>
            <a:r>
              <a:rPr lang="de-DE" baseline="0" dirty="0"/>
              <a:t> </a:t>
            </a:r>
            <a:r>
              <a:rPr lang="de-DE" baseline="0" dirty="0" err="1"/>
              <a:t>are</a:t>
            </a:r>
            <a:r>
              <a:rPr lang="de-DE" baseline="0" dirty="0"/>
              <a:t> </a:t>
            </a:r>
            <a:r>
              <a:rPr lang="de-DE" baseline="0" dirty="0" err="1"/>
              <a:t>oranised</a:t>
            </a:r>
            <a:r>
              <a:rPr lang="de-DE" baseline="0" dirty="0"/>
              <a:t> – Fellow </a:t>
            </a:r>
            <a:r>
              <a:rPr lang="de-DE" baseline="0" dirty="0" err="1"/>
              <a:t>to</a:t>
            </a:r>
            <a:r>
              <a:rPr lang="de-DE" baseline="0" dirty="0"/>
              <a:t> </a:t>
            </a:r>
            <a:r>
              <a:rPr lang="de-DE" baseline="0" dirty="0" err="1"/>
              <a:t>be</a:t>
            </a:r>
            <a:r>
              <a:rPr lang="de-DE" baseline="0" dirty="0"/>
              <a:t> </a:t>
            </a:r>
            <a:r>
              <a:rPr lang="de-DE" baseline="0" dirty="0" err="1"/>
              <a:t>mentioned</a:t>
            </a:r>
            <a:r>
              <a:rPr lang="de-DE" baseline="0" dirty="0"/>
              <a:t> in </a:t>
            </a:r>
            <a:r>
              <a:rPr lang="de-DE" baseline="0" dirty="0" err="1"/>
              <a:t>next</a:t>
            </a:r>
            <a:r>
              <a:rPr lang="de-DE" baseline="0" dirty="0"/>
              <a:t> </a:t>
            </a:r>
            <a:r>
              <a:rPr lang="de-DE" baseline="0" dirty="0" err="1"/>
              <a:t>slide</a:t>
            </a:r>
            <a:r>
              <a:rPr lang="de-DE" baseline="0" dirty="0"/>
              <a:t>!</a:t>
            </a:r>
          </a:p>
          <a:p>
            <a:r>
              <a:rPr lang="de-DE" baseline="0" dirty="0"/>
              <a:t>I </a:t>
            </a:r>
            <a:r>
              <a:rPr lang="de-DE" baseline="0" dirty="0" err="1"/>
              <a:t>don‘t</a:t>
            </a:r>
            <a:r>
              <a:rPr lang="de-DE" baseline="0" dirty="0"/>
              <a:t> </a:t>
            </a:r>
            <a:r>
              <a:rPr lang="de-DE" baseline="0" dirty="0" err="1"/>
              <a:t>know</a:t>
            </a:r>
            <a:r>
              <a:rPr lang="de-DE" baseline="0" dirty="0"/>
              <a:t> </a:t>
            </a:r>
            <a:r>
              <a:rPr lang="de-DE" baseline="0" dirty="0" err="1"/>
              <a:t>the</a:t>
            </a:r>
            <a:r>
              <a:rPr lang="de-DE" baseline="0" dirty="0"/>
              <a:t> </a:t>
            </a:r>
            <a:r>
              <a:rPr lang="de-DE" baseline="0" dirty="0" err="1"/>
              <a:t>number</a:t>
            </a:r>
            <a:r>
              <a:rPr lang="de-DE" baseline="0" dirty="0"/>
              <a:t> </a:t>
            </a:r>
            <a:r>
              <a:rPr lang="de-DE" baseline="0" dirty="0" err="1"/>
              <a:t>of</a:t>
            </a:r>
            <a:r>
              <a:rPr lang="de-DE" baseline="0" dirty="0"/>
              <a:t> </a:t>
            </a:r>
            <a:r>
              <a:rPr lang="de-DE" baseline="0" dirty="0" err="1"/>
              <a:t>solutions</a:t>
            </a:r>
            <a:r>
              <a:rPr lang="de-DE" baseline="0" dirty="0"/>
              <a:t>, but </a:t>
            </a:r>
            <a:r>
              <a:rPr lang="de-DE" baseline="0" dirty="0" err="1"/>
              <a:t>if</a:t>
            </a:r>
            <a:r>
              <a:rPr lang="de-DE" baseline="0" dirty="0"/>
              <a:t> all </a:t>
            </a:r>
            <a:r>
              <a:rPr lang="de-DE" baseline="0" dirty="0" err="1"/>
              <a:t>projects</a:t>
            </a:r>
            <a:r>
              <a:rPr lang="de-DE" baseline="0" dirty="0"/>
              <a:t> </a:t>
            </a:r>
            <a:r>
              <a:rPr lang="de-DE" baseline="0" dirty="0" err="1"/>
              <a:t>have</a:t>
            </a:r>
            <a:r>
              <a:rPr lang="de-DE" baseline="0" dirty="0"/>
              <a:t> 20 </a:t>
            </a:r>
            <a:r>
              <a:rPr lang="de-DE" baseline="0" dirty="0" err="1"/>
              <a:t>solutions</a:t>
            </a:r>
            <a:r>
              <a:rPr lang="de-DE" baseline="0" dirty="0"/>
              <a:t> </a:t>
            </a:r>
            <a:r>
              <a:rPr lang="de-DE" baseline="0" dirty="0" err="1"/>
              <a:t>it‘s</a:t>
            </a:r>
            <a:r>
              <a:rPr lang="de-DE" baseline="0" dirty="0"/>
              <a:t> 340. And </a:t>
            </a:r>
            <a:r>
              <a:rPr lang="de-DE" baseline="0" dirty="0" err="1"/>
              <a:t>Growsmarter</a:t>
            </a:r>
            <a:r>
              <a:rPr lang="de-DE" baseline="0" dirty="0"/>
              <a:t> </a:t>
            </a:r>
            <a:r>
              <a:rPr lang="de-DE" baseline="0" dirty="0" err="1"/>
              <a:t>had</a:t>
            </a:r>
            <a:r>
              <a:rPr lang="de-DE" baseline="0" dirty="0"/>
              <a:t> +40 and RUGGEDISED </a:t>
            </a:r>
            <a:r>
              <a:rPr lang="de-DE" baseline="0" dirty="0" err="1"/>
              <a:t>has</a:t>
            </a:r>
            <a:r>
              <a:rPr lang="de-DE" baseline="0" dirty="0"/>
              <a:t> +30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534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Points</a:t>
            </a:r>
            <a:r>
              <a:rPr lang="en-GB" baseline="0" dirty="0"/>
              <a:t> worth making: “Formerly follower” is also a chance to discuss how funding for the fellows have increased quite a lot in later projects – due to their importance. It’s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696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Points</a:t>
            </a:r>
            <a:r>
              <a:rPr lang="en-GB" baseline="0" dirty="0"/>
              <a:t> worth making: “Formerly follower” is also a chance to discuss how funding for the fellows have increased quite a lot in later projects – due to their importance. It’s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462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743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204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We</a:t>
            </a:r>
            <a:r>
              <a:rPr lang="it-IT" dirty="0"/>
              <a:t> are </a:t>
            </a:r>
            <a:r>
              <a:rPr lang="it-IT" dirty="0" err="1"/>
              <a:t>working</a:t>
            </a:r>
            <a:r>
              <a:rPr lang="it-IT" dirty="0"/>
              <a:t> </a:t>
            </a:r>
            <a:r>
              <a:rPr lang="it-IT" dirty="0" err="1"/>
              <a:t>towards</a:t>
            </a:r>
            <a:r>
              <a:rPr lang="it-IT" dirty="0"/>
              <a:t> the </a:t>
            </a:r>
            <a:r>
              <a:rPr lang="it-IT" dirty="0" err="1"/>
              <a:t>possity</a:t>
            </a:r>
            <a:r>
              <a:rPr lang="it-IT" dirty="0"/>
              <a:t> to replicate </a:t>
            </a:r>
            <a:r>
              <a:rPr lang="it-IT" dirty="0" err="1"/>
              <a:t>something</a:t>
            </a:r>
            <a:r>
              <a:rPr lang="it-IT" dirty="0"/>
              <a:t> on LH </a:t>
            </a:r>
            <a:r>
              <a:rPr lang="it-IT" dirty="0" err="1"/>
              <a:t>within</a:t>
            </a:r>
            <a:r>
              <a:rPr lang="it-IT" dirty="0"/>
              <a:t> 5y Project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9523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943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Modular: Replication as market rollout will differs by technology, according to the maturity of each, and to the barriers/drivers encountered. </a:t>
            </a:r>
            <a:endParaRPr lang="it-IT" dirty="0"/>
          </a:p>
          <a:p>
            <a:r>
              <a:rPr lang="it-IT" dirty="0"/>
              <a:t>EURADA: BRIDGE TO REGIONAL ECOSYSTEMS </a:t>
            </a:r>
          </a:p>
          <a:p>
            <a:r>
              <a:rPr lang="it-IT" dirty="0"/>
              <a:t>PPP: ELENA or </a:t>
            </a:r>
            <a:r>
              <a:rPr lang="it-IT" dirty="0" err="1"/>
              <a:t>innovation</a:t>
            </a:r>
            <a:r>
              <a:rPr lang="it-IT" dirty="0"/>
              <a:t> funds can drive a </a:t>
            </a:r>
            <a:r>
              <a:rPr lang="it-IT" dirty="0" err="1"/>
              <a:t>wider</a:t>
            </a:r>
            <a:r>
              <a:rPr lang="it-IT" dirty="0"/>
              <a:t> </a:t>
            </a:r>
            <a:r>
              <a:rPr lang="it-IT" dirty="0" err="1"/>
              <a:t>replication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993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Modular: Replication as market rollout will differs by technology, according to the maturity of each, and to the barriers/drivers encountered. </a:t>
            </a:r>
            <a:endParaRPr lang="it-IT" dirty="0"/>
          </a:p>
          <a:p>
            <a:r>
              <a:rPr lang="it-IT" dirty="0"/>
              <a:t>EURADA: BRIDGE TO REGIONAL ECOSYSTEMS </a:t>
            </a:r>
          </a:p>
          <a:p>
            <a:r>
              <a:rPr lang="it-IT" dirty="0"/>
              <a:t>PPP: ELENA or </a:t>
            </a:r>
            <a:r>
              <a:rPr lang="it-IT" dirty="0" err="1"/>
              <a:t>innovation</a:t>
            </a:r>
            <a:r>
              <a:rPr lang="it-IT" dirty="0"/>
              <a:t> funds can drive a </a:t>
            </a:r>
            <a:r>
              <a:rPr lang="it-IT" dirty="0" err="1"/>
              <a:t>wider</a:t>
            </a:r>
            <a:r>
              <a:rPr lang="it-IT" dirty="0"/>
              <a:t> </a:t>
            </a:r>
            <a:r>
              <a:rPr lang="it-IT" dirty="0" err="1"/>
              <a:t>replication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037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Img255\Documents\RemoUrban\Immagini PPT\Cover-1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66" y="-102371"/>
            <a:ext cx="9144001" cy="45463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" y="3939902"/>
            <a:ext cx="9143493" cy="647988"/>
          </a:xfrm>
          <a:solidFill>
            <a:schemeClr val="tx1"/>
          </a:solidFill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Fare </a:t>
            </a:r>
            <a:r>
              <a:rPr lang="en-GB" noProof="0" dirty="0" err="1"/>
              <a:t>clic</a:t>
            </a:r>
            <a:r>
              <a:rPr lang="en-GB" noProof="0" dirty="0"/>
              <a:t> per </a:t>
            </a:r>
            <a:r>
              <a:rPr lang="en-GB" noProof="0" dirty="0" err="1"/>
              <a:t>modificare</a:t>
            </a:r>
            <a:r>
              <a:rPr lang="en-GB" noProof="0" dirty="0"/>
              <a:t> lo stile del </a:t>
            </a:r>
            <a:r>
              <a:rPr lang="en-GB" noProof="0" dirty="0" err="1"/>
              <a:t>titolo</a:t>
            </a:r>
            <a:endParaRPr lang="en-GB" noProof="0" dirty="0"/>
          </a:p>
        </p:txBody>
      </p:sp>
      <p:pic>
        <p:nvPicPr>
          <p:cNvPr id="16" name="Picture 4" descr="C:\Users\Img255\Documents\RemoUrban\Immagini PPT\Logo REMOURBAN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3725" y="-92546"/>
            <a:ext cx="2876550" cy="3065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sellaDiTesto 14"/>
          <p:cNvSpPr txBox="1"/>
          <p:nvPr userDrawn="1"/>
        </p:nvSpPr>
        <p:spPr>
          <a:xfrm>
            <a:off x="7921315" y="4779027"/>
            <a:ext cx="1295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b="0" noProof="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@Remourban_EU</a:t>
            </a:r>
          </a:p>
        </p:txBody>
      </p:sp>
      <p:pic>
        <p:nvPicPr>
          <p:cNvPr id="18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6376" y="4767994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14"/>
          <p:cNvSpPr txBox="1"/>
          <p:nvPr userDrawn="1"/>
        </p:nvSpPr>
        <p:spPr>
          <a:xfrm>
            <a:off x="6276121" y="4766188"/>
            <a:ext cx="1428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0" noProof="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www.remourban.eu</a:t>
            </a:r>
          </a:p>
        </p:txBody>
      </p:sp>
      <p:pic>
        <p:nvPicPr>
          <p:cNvPr id="20" name="Picture 2" descr="C:\Users\miggar\Desktop\sites_folder_256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52" y="4761993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 userDrawn="1"/>
        </p:nvSpPr>
        <p:spPr>
          <a:xfrm>
            <a:off x="899592" y="4724216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7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This project has received funding from the European Union’s Horizon 2020 research and innovation programme under grant agreement No 646511</a:t>
            </a:r>
            <a:endParaRPr lang="en-GB" sz="700" b="0" cap="none" spc="110" baseline="0" noProof="0" dirty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5122" name="Picture 2" descr="C:\Users\energias\Desktop\MetroUI_Mail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4748961"/>
            <a:ext cx="308066" cy="308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4"/>
          <p:cNvSpPr txBox="1"/>
          <p:nvPr userDrawn="1"/>
        </p:nvSpPr>
        <p:spPr>
          <a:xfrm>
            <a:off x="4577812" y="4782874"/>
            <a:ext cx="1547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0" noProof="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contact@remourban.eu</a:t>
            </a:r>
          </a:p>
        </p:txBody>
      </p:sp>
    </p:spTree>
    <p:extLst>
      <p:ext uri="{BB962C8B-B14F-4D97-AF65-F5344CB8AC3E}">
        <p14:creationId xmlns:p14="http://schemas.microsoft.com/office/powerpoint/2010/main" val="198603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Img255\Documents\RemoUrban\Immagini PPT\Cover-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" y="7173"/>
            <a:ext cx="9138353" cy="4643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 userDrawn="1"/>
        </p:nvSpPr>
        <p:spPr>
          <a:xfrm>
            <a:off x="457696" y="330502"/>
            <a:ext cx="7120638" cy="4221468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611560" y="447514"/>
            <a:ext cx="6804621" cy="360040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Fare </a:t>
            </a:r>
            <a:r>
              <a:rPr lang="en-GB" dirty="0" err="1"/>
              <a:t>clic</a:t>
            </a:r>
            <a:r>
              <a:rPr lang="en-GB" dirty="0"/>
              <a:t> per </a:t>
            </a:r>
            <a:r>
              <a:rPr lang="en-GB" dirty="0" err="1"/>
              <a:t>modificare</a:t>
            </a:r>
            <a:r>
              <a:rPr lang="en-GB" dirty="0"/>
              <a:t> lo stile del </a:t>
            </a:r>
            <a:r>
              <a:rPr lang="en-GB" dirty="0" err="1"/>
              <a:t>titolo</a:t>
            </a:r>
            <a:endParaRPr lang="en-GB" dirty="0"/>
          </a:p>
        </p:txBody>
      </p:sp>
      <p:pic>
        <p:nvPicPr>
          <p:cNvPr id="15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4628" y="3750450"/>
            <a:ext cx="1503107" cy="786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egnaposto contenuto 2"/>
          <p:cNvSpPr>
            <a:spLocks noGrp="1"/>
          </p:cNvSpPr>
          <p:nvPr>
            <p:ph sz="half" idx="1"/>
          </p:nvPr>
        </p:nvSpPr>
        <p:spPr>
          <a:xfrm>
            <a:off x="611560" y="951571"/>
            <a:ext cx="6804621" cy="3394472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Fare </a:t>
            </a:r>
            <a:r>
              <a:rPr lang="en-GB" dirty="0" err="1"/>
              <a:t>clic</a:t>
            </a:r>
            <a:r>
              <a:rPr lang="en-GB" dirty="0"/>
              <a:t> per </a:t>
            </a:r>
            <a:r>
              <a:rPr lang="en-GB" dirty="0" err="1"/>
              <a:t>modificare</a:t>
            </a:r>
            <a:r>
              <a:rPr lang="en-GB" dirty="0"/>
              <a:t> </a:t>
            </a:r>
            <a:r>
              <a:rPr lang="en-GB" dirty="0" err="1"/>
              <a:t>stili</a:t>
            </a:r>
            <a:r>
              <a:rPr lang="en-GB" dirty="0"/>
              <a:t> del </a:t>
            </a:r>
            <a:r>
              <a:rPr lang="en-GB" dirty="0" err="1"/>
              <a:t>testo</a:t>
            </a:r>
            <a:r>
              <a:rPr lang="en-GB" dirty="0"/>
              <a:t> </a:t>
            </a:r>
            <a:r>
              <a:rPr lang="en-GB" dirty="0" err="1"/>
              <a:t>dello</a:t>
            </a:r>
            <a:r>
              <a:rPr lang="en-GB" dirty="0"/>
              <a:t> schema</a:t>
            </a:r>
          </a:p>
          <a:p>
            <a:pPr lvl="1"/>
            <a:r>
              <a:rPr lang="en-GB" dirty="0"/>
              <a:t>Secondo </a:t>
            </a:r>
            <a:r>
              <a:rPr lang="en-GB" dirty="0" err="1"/>
              <a:t>livello</a:t>
            </a:r>
            <a:endParaRPr lang="en-GB" dirty="0"/>
          </a:p>
          <a:p>
            <a:pPr lvl="2"/>
            <a:r>
              <a:rPr lang="en-GB" dirty="0" err="1"/>
              <a:t>Terzo</a:t>
            </a:r>
            <a:r>
              <a:rPr lang="en-GB" dirty="0"/>
              <a:t> </a:t>
            </a:r>
            <a:r>
              <a:rPr lang="en-GB" dirty="0" err="1"/>
              <a:t>livello</a:t>
            </a:r>
            <a:endParaRPr lang="en-GB" dirty="0"/>
          </a:p>
          <a:p>
            <a:pPr lvl="3"/>
            <a:r>
              <a:rPr lang="en-GB" dirty="0"/>
              <a:t>Quarto </a:t>
            </a:r>
            <a:r>
              <a:rPr lang="en-GB" dirty="0" err="1"/>
              <a:t>livello</a:t>
            </a:r>
            <a:endParaRPr lang="en-GB" dirty="0"/>
          </a:p>
          <a:p>
            <a:pPr lvl="4"/>
            <a:r>
              <a:rPr lang="en-GB" dirty="0"/>
              <a:t>Quinto </a:t>
            </a:r>
            <a:r>
              <a:rPr lang="en-GB" dirty="0" err="1"/>
              <a:t>livello</a:t>
            </a:r>
            <a:endParaRPr lang="en-GB" dirty="0"/>
          </a:p>
        </p:txBody>
      </p:sp>
      <p:pic>
        <p:nvPicPr>
          <p:cNvPr id="16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75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0" y="0"/>
            <a:ext cx="9144000" cy="756000"/>
          </a:xfrm>
          <a:prstGeom prst="rect">
            <a:avLst/>
          </a:prstGeom>
          <a:solidFill>
            <a:srgbClr val="4F5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87474"/>
            <a:ext cx="7200800" cy="592492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Fare </a:t>
            </a:r>
            <a:r>
              <a:rPr lang="en-GB" dirty="0" err="1"/>
              <a:t>clic</a:t>
            </a:r>
            <a:r>
              <a:rPr lang="en-GB" dirty="0"/>
              <a:t> per </a:t>
            </a:r>
            <a:r>
              <a:rPr lang="en-GB" dirty="0" err="1"/>
              <a:t>modificare</a:t>
            </a:r>
            <a:r>
              <a:rPr lang="en-GB" dirty="0"/>
              <a:t> lo stile del </a:t>
            </a:r>
            <a:r>
              <a:rPr lang="en-GB" dirty="0" err="1"/>
              <a:t>titolo</a:t>
            </a:r>
            <a:endParaRPr lang="en-GB" dirty="0"/>
          </a:p>
        </p:txBody>
      </p:sp>
      <p:sp>
        <p:nvSpPr>
          <p:cNvPr id="18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Fare </a:t>
            </a:r>
            <a:r>
              <a:rPr lang="en-GB" dirty="0" err="1"/>
              <a:t>clic</a:t>
            </a:r>
            <a:r>
              <a:rPr lang="en-GB" dirty="0"/>
              <a:t> per </a:t>
            </a:r>
            <a:r>
              <a:rPr lang="en-GB" dirty="0" err="1"/>
              <a:t>modificare</a:t>
            </a:r>
            <a:r>
              <a:rPr lang="en-GB" dirty="0"/>
              <a:t> </a:t>
            </a:r>
            <a:r>
              <a:rPr lang="en-GB" dirty="0" err="1"/>
              <a:t>stili</a:t>
            </a:r>
            <a:r>
              <a:rPr lang="en-GB" dirty="0"/>
              <a:t> del </a:t>
            </a:r>
            <a:r>
              <a:rPr lang="en-GB" dirty="0" err="1"/>
              <a:t>testo</a:t>
            </a:r>
            <a:r>
              <a:rPr lang="en-GB" dirty="0"/>
              <a:t> </a:t>
            </a:r>
            <a:r>
              <a:rPr lang="en-GB" dirty="0" err="1"/>
              <a:t>dello</a:t>
            </a:r>
            <a:r>
              <a:rPr lang="en-GB" dirty="0"/>
              <a:t> schema</a:t>
            </a:r>
          </a:p>
          <a:p>
            <a:pPr lvl="1"/>
            <a:r>
              <a:rPr lang="en-GB" dirty="0"/>
              <a:t>Secondo </a:t>
            </a:r>
            <a:r>
              <a:rPr lang="en-GB" dirty="0" err="1"/>
              <a:t>livello</a:t>
            </a:r>
            <a:endParaRPr lang="en-GB" dirty="0"/>
          </a:p>
          <a:p>
            <a:pPr lvl="2"/>
            <a:r>
              <a:rPr lang="en-GB" dirty="0" err="1"/>
              <a:t>Terzo</a:t>
            </a:r>
            <a:r>
              <a:rPr lang="en-GB" dirty="0"/>
              <a:t> </a:t>
            </a:r>
            <a:r>
              <a:rPr lang="en-GB" dirty="0" err="1"/>
              <a:t>livello</a:t>
            </a:r>
            <a:endParaRPr lang="en-GB" dirty="0"/>
          </a:p>
          <a:p>
            <a:pPr lvl="3"/>
            <a:r>
              <a:rPr lang="en-GB" dirty="0"/>
              <a:t>Quarto </a:t>
            </a:r>
            <a:r>
              <a:rPr lang="en-GB" dirty="0" err="1"/>
              <a:t>livello</a:t>
            </a:r>
            <a:endParaRPr lang="en-GB" dirty="0"/>
          </a:p>
          <a:p>
            <a:pPr lvl="4"/>
            <a:r>
              <a:rPr lang="en-GB" dirty="0"/>
              <a:t>Quinto </a:t>
            </a:r>
            <a:r>
              <a:rPr lang="en-GB" dirty="0" err="1"/>
              <a:t>livello</a:t>
            </a:r>
            <a:endParaRPr lang="en-GB" dirty="0"/>
          </a:p>
        </p:txBody>
      </p:sp>
      <p:pic>
        <p:nvPicPr>
          <p:cNvPr id="25" name="Picture 2" descr="C:\Users\Img255\Documents\RemoUrban\Immagini PPT\città filetto grigi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00" y="101271"/>
            <a:ext cx="1475656" cy="8131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8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7639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13.png"/><Relationship Id="rId21" Type="http://schemas.openxmlformats.org/officeDocument/2006/relationships/image" Target="../media/image30.svg"/><Relationship Id="rId7" Type="http://schemas.openxmlformats.org/officeDocument/2006/relationships/image" Target="../media/image2.png"/><Relationship Id="rId12" Type="http://schemas.openxmlformats.org/officeDocument/2006/relationships/image" Target="../media/image21.png"/><Relationship Id="rId17" Type="http://schemas.openxmlformats.org/officeDocument/2006/relationships/image" Target="../media/image26.emf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24" Type="http://schemas.openxmlformats.org/officeDocument/2006/relationships/image" Target="../media/image33.png"/><Relationship Id="rId5" Type="http://schemas.openxmlformats.org/officeDocument/2006/relationships/image" Target="../media/image15.png"/><Relationship Id="rId15" Type="http://schemas.openxmlformats.org/officeDocument/2006/relationships/image" Target="../media/image24.jpe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18.jpeg"/><Relationship Id="rId14" Type="http://schemas.openxmlformats.org/officeDocument/2006/relationships/image" Target="../media/image23.emf"/><Relationship Id="rId22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43.png"/><Relationship Id="rId18" Type="http://schemas.openxmlformats.org/officeDocument/2006/relationships/image" Target="../media/image26.emf"/><Relationship Id="rId3" Type="http://schemas.openxmlformats.org/officeDocument/2006/relationships/image" Target="../media/image36.png"/><Relationship Id="rId21" Type="http://schemas.openxmlformats.org/officeDocument/2006/relationships/image" Target="../media/image29.png"/><Relationship Id="rId7" Type="http://schemas.openxmlformats.org/officeDocument/2006/relationships/image" Target="../media/image16.jpeg"/><Relationship Id="rId12" Type="http://schemas.openxmlformats.org/officeDocument/2006/relationships/image" Target="../media/image42.jpeg"/><Relationship Id="rId17" Type="http://schemas.openxmlformats.org/officeDocument/2006/relationships/image" Target="../media/image25.png"/><Relationship Id="rId25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5.jpe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19.png"/><Relationship Id="rId24" Type="http://schemas.openxmlformats.org/officeDocument/2006/relationships/image" Target="../media/image47.png"/><Relationship Id="rId5" Type="http://schemas.openxmlformats.org/officeDocument/2006/relationships/image" Target="../media/image38.png"/><Relationship Id="rId15" Type="http://schemas.openxmlformats.org/officeDocument/2006/relationships/image" Target="../media/image23.emf"/><Relationship Id="rId23" Type="http://schemas.openxmlformats.org/officeDocument/2006/relationships/image" Target="../media/image46.jpeg"/><Relationship Id="rId10" Type="http://schemas.openxmlformats.org/officeDocument/2006/relationships/image" Target="../media/image41.jpeg"/><Relationship Id="rId19" Type="http://schemas.openxmlformats.org/officeDocument/2006/relationships/image" Target="../media/image27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Relationship Id="rId14" Type="http://schemas.openxmlformats.org/officeDocument/2006/relationships/image" Target="../media/image44.jpeg"/><Relationship Id="rId22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4.emf"/><Relationship Id="rId7" Type="http://schemas.openxmlformats.org/officeDocument/2006/relationships/image" Target="../media/image78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emf"/><Relationship Id="rId9" Type="http://schemas.openxmlformats.org/officeDocument/2006/relationships/image" Target="../media/image7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7" Type="http://schemas.openxmlformats.org/officeDocument/2006/relationships/hyperlink" Target="https://replicate-project.eu/" TargetMode="Externa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matchup-project.eu/" TargetMode="External"/><Relationship Id="rId4" Type="http://schemas.openxmlformats.org/officeDocument/2006/relationships/image" Target="../media/image9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5" Type="http://schemas.openxmlformats.org/officeDocument/2006/relationships/image" Target="../media/image101.png"/><Relationship Id="rId4" Type="http://schemas.openxmlformats.org/officeDocument/2006/relationships/image" Target="../media/image10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13" Type="http://schemas.microsoft.com/office/2007/relationships/hdphoto" Target="../media/hdphoto5.wdp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svg"/><Relationship Id="rId11" Type="http://schemas.openxmlformats.org/officeDocument/2006/relationships/image" Target="../media/image101.png"/><Relationship Id="rId5" Type="http://schemas.openxmlformats.org/officeDocument/2006/relationships/image" Target="../media/image107.png"/><Relationship Id="rId15" Type="http://schemas.microsoft.com/office/2007/relationships/hdphoto" Target="../media/hdphoto4.wdp"/><Relationship Id="rId10" Type="http://schemas.openxmlformats.org/officeDocument/2006/relationships/image" Target="../media/image112.svg"/><Relationship Id="rId4" Type="http://schemas.openxmlformats.org/officeDocument/2006/relationships/image" Target="../media/image106.svg"/><Relationship Id="rId9" Type="http://schemas.openxmlformats.org/officeDocument/2006/relationships/image" Target="../media/image111.png"/><Relationship Id="rId14" Type="http://schemas.openxmlformats.org/officeDocument/2006/relationships/image" Target="../media/image10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Título"/>
          <p:cNvSpPr txBox="1">
            <a:spLocks/>
          </p:cNvSpPr>
          <p:nvPr/>
        </p:nvSpPr>
        <p:spPr>
          <a:xfrm>
            <a:off x="935596" y="2967794"/>
            <a:ext cx="7524836" cy="645259"/>
          </a:xfrm>
          <a:prstGeom prst="rect">
            <a:avLst/>
          </a:prstGeom>
          <a:solidFill>
            <a:schemeClr val="bg1">
              <a:alpha val="8509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pc="3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Final Conference - Panel Discussion</a:t>
            </a:r>
          </a:p>
          <a:p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Replicating and scaling-up smart strategies and solutions</a:t>
            </a:r>
            <a:endParaRPr lang="en-GB" sz="2000" spc="3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5 Subtítulo"/>
          <p:cNvSpPr txBox="1">
            <a:spLocks/>
          </p:cNvSpPr>
          <p:nvPr/>
        </p:nvSpPr>
        <p:spPr>
          <a:xfrm>
            <a:off x="1632924" y="3654503"/>
            <a:ext cx="5923234" cy="324036"/>
          </a:xfrm>
          <a:prstGeom prst="rect">
            <a:avLst/>
          </a:prstGeom>
          <a:solidFill>
            <a:schemeClr val="bg1">
              <a:alpha val="8509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pc="3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Moderator: Eelco </a:t>
            </a:r>
            <a:r>
              <a:rPr lang="it-IT" sz="2000" spc="3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Kruizinga</a:t>
            </a:r>
            <a:r>
              <a:rPr lang="it-IT" sz="2000" spc="3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endParaRPr lang="en-GB" sz="2000" spc="3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47564" y="4119922"/>
            <a:ext cx="180020" cy="108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15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5087-30A9-4ADF-9846-E3DA041A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moderator?</a:t>
            </a:r>
          </a:p>
        </p:txBody>
      </p:sp>
      <p:sp>
        <p:nvSpPr>
          <p:cNvPr id="5" name="textruta 8">
            <a:extLst>
              <a:ext uri="{FF2B5EF4-FFF2-40B4-BE49-F238E27FC236}">
                <a16:creationId xmlns:a16="http://schemas.microsoft.com/office/drawing/2014/main" id="{326E5A94-2C29-4CD6-AB68-AE3B264877F3}"/>
              </a:ext>
            </a:extLst>
          </p:cNvPr>
          <p:cNvSpPr txBox="1"/>
          <p:nvPr/>
        </p:nvSpPr>
        <p:spPr>
          <a:xfrm>
            <a:off x="2951820" y="2139702"/>
            <a:ext cx="48245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Eelco Kruizinga, </a:t>
            </a:r>
            <a:r>
              <a:rPr lang="en-GB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EIP-SCC Marketplace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Matchmaking Specialist</a:t>
            </a:r>
          </a:p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matchmaking@</a:t>
            </a:r>
            <a:r>
              <a:rPr lang="nl-NL" dirty="0" err="1"/>
              <a:t>eu-smartcities.eu</a:t>
            </a:r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D5922872-5091-443C-BD82-E6D3E3AACC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30" y="1995686"/>
            <a:ext cx="2455484" cy="217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6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D451-CFE1-4935-BA4C-708F35D1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84" y="617437"/>
            <a:ext cx="6804621" cy="360040"/>
          </a:xfrm>
        </p:spPr>
        <p:txBody>
          <a:bodyPr/>
          <a:lstStyle/>
          <a:p>
            <a:r>
              <a:rPr lang="en-GB" dirty="0"/>
              <a:t>Panel debate on replicating and scaling-up smart strategies and solutions</a:t>
            </a:r>
            <a:r>
              <a:rPr lang="nl-NL" dirty="0"/>
              <a:t> (</a:t>
            </a:r>
            <a:r>
              <a:rPr lang="en-GB" dirty="0"/>
              <a:t>11:30-12:45)</a:t>
            </a:r>
            <a:br>
              <a:rPr lang="nl-NL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EB00E-2467-4CF7-8AE2-32F048ABE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549" y="1095586"/>
            <a:ext cx="7020780" cy="33944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Moderator:</a:t>
            </a:r>
          </a:p>
          <a:p>
            <a:pPr lvl="1"/>
            <a:r>
              <a:rPr lang="en-US" b="1" dirty="0"/>
              <a:t>Eelco Kruizinga </a:t>
            </a:r>
            <a:r>
              <a:rPr lang="en-US" dirty="0"/>
              <a:t>|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EIP Smart Cities Marketplace Matchmaking Specialist</a:t>
            </a:r>
            <a:endParaRPr lang="nl-N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/>
              <a:t>Briefing on replication and scale-up:</a:t>
            </a:r>
          </a:p>
          <a:p>
            <a:pPr lvl="1"/>
            <a:r>
              <a:rPr lang="en-US" b="1" dirty="0"/>
              <a:t>Albert Engels </a:t>
            </a:r>
            <a:r>
              <a:rPr lang="en-US" dirty="0"/>
              <a:t>| 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Chair - Board of Coordinators Smart City Lighthouse Projects (‘SCC01’)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/>
              <a:t>Panel discussion with:</a:t>
            </a:r>
          </a:p>
          <a:p>
            <a:pPr lvl="1"/>
            <a:r>
              <a:rPr lang="en-US" b="1" dirty="0"/>
              <a:t>Baha Kuban </a:t>
            </a:r>
            <a:r>
              <a:rPr lang="en-US" dirty="0"/>
              <a:t>|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REMOURBAN</a:t>
            </a:r>
            <a:endParaRPr lang="nl-NL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b="1" dirty="0"/>
              <a:t>Nora Mendoza </a:t>
            </a:r>
            <a:r>
              <a:rPr lang="en-US" dirty="0"/>
              <a:t>|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REPLICATE</a:t>
            </a:r>
            <a:endParaRPr lang="nl-NL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b="1" dirty="0"/>
              <a:t>Albert Engels </a:t>
            </a:r>
            <a:r>
              <a:rPr lang="en-US" dirty="0"/>
              <a:t>|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RUGGEDISED</a:t>
            </a:r>
            <a:endParaRPr lang="nl-NL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b="1" dirty="0" err="1"/>
              <a:t>Edoardo</a:t>
            </a:r>
            <a:r>
              <a:rPr lang="en-US" b="1" dirty="0"/>
              <a:t> </a:t>
            </a:r>
            <a:r>
              <a:rPr lang="en-US" b="1" dirty="0" err="1"/>
              <a:t>Croci</a:t>
            </a:r>
            <a:r>
              <a:rPr lang="en-US" b="1" dirty="0"/>
              <a:t> </a:t>
            </a:r>
            <a:r>
              <a:rPr lang="en-US" dirty="0"/>
              <a:t>|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MAtchUP</a:t>
            </a:r>
            <a:endParaRPr lang="nl-NL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b="1" dirty="0"/>
              <a:t>Luigi </a:t>
            </a:r>
            <a:r>
              <a:rPr lang="en-US" b="1" dirty="0" err="1"/>
              <a:t>d’Oriano</a:t>
            </a:r>
            <a:r>
              <a:rPr lang="en-US" b="1" dirty="0"/>
              <a:t> </a:t>
            </a:r>
            <a:r>
              <a:rPr lang="en-US" dirty="0"/>
              <a:t>|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POCITYF</a:t>
            </a:r>
            <a:endParaRPr lang="nl-NL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80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House rules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20801" y="874514"/>
            <a:ext cx="6804621" cy="3394472"/>
          </a:xfrm>
        </p:spPr>
        <p:txBody>
          <a:bodyPr>
            <a:normAutofit/>
          </a:bodyPr>
          <a:lstStyle/>
          <a:p>
            <a:r>
              <a:rPr lang="en-GB" sz="1600" dirty="0"/>
              <a:t>You are all muted by default to minimise background noise but we are looking forward to your questions!</a:t>
            </a:r>
          </a:p>
          <a:p>
            <a:r>
              <a:rPr lang="en-GB" sz="1600" dirty="0"/>
              <a:t>We will have the Q&amp;A session at the end of the webinar.</a:t>
            </a:r>
          </a:p>
          <a:p>
            <a:r>
              <a:rPr lang="en-GB" sz="1600" dirty="0"/>
              <a:t>You can ask questions either by raising your hand during the Q&amp;A session (and we will allow you to unmute yourself) or anytime by using the chat box on the </a:t>
            </a:r>
            <a:r>
              <a:rPr lang="en-GB" sz="1600" dirty="0" err="1"/>
              <a:t>GoToWebinar</a:t>
            </a:r>
            <a:r>
              <a:rPr lang="en-GB" sz="1600" dirty="0"/>
              <a:t> control panel.</a:t>
            </a:r>
          </a:p>
          <a:p>
            <a:r>
              <a:rPr lang="en-GB" sz="1600" dirty="0"/>
              <a:t>We will get back to you via email if there are any questions we cannot answer in the course of this session.</a:t>
            </a:r>
            <a:endParaRPr lang="pt-PT" sz="160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DC80330-9010-4884-B55A-29E4A2D4E366}"/>
              </a:ext>
            </a:extLst>
          </p:cNvPr>
          <p:cNvSpPr txBox="1">
            <a:spLocks/>
          </p:cNvSpPr>
          <p:nvPr/>
        </p:nvSpPr>
        <p:spPr>
          <a:xfrm>
            <a:off x="2015716" y="3307514"/>
            <a:ext cx="4518028" cy="964051"/>
          </a:xfrm>
          <a:prstGeom prst="rect">
            <a:avLst/>
          </a:prstGeom>
          <a:solidFill>
            <a:srgbClr val="005A92"/>
          </a:solidFill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A3DB"/>
              </a:buClr>
              <a:buFont typeface="Wingdings" pitchFamily="2" charset="2"/>
              <a:buChar char="§"/>
              <a:defRPr sz="1800" b="0" i="0" kern="1200">
                <a:solidFill>
                  <a:srgbClr val="005A92"/>
                </a:solidFill>
                <a:latin typeface="EC Square Sans Pro" panose="020B05060400000200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A3DB"/>
              </a:buClr>
              <a:buFont typeface="Wingdings" pitchFamily="2" charset="2"/>
              <a:buChar char="§"/>
              <a:defRPr sz="1600" b="0" i="0" kern="1200">
                <a:solidFill>
                  <a:srgbClr val="005A92"/>
                </a:solidFill>
                <a:latin typeface="EC Square Sans Pro" panose="020B05060400000200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A3DB"/>
              </a:buClr>
              <a:buFont typeface="Wingdings" pitchFamily="2" charset="2"/>
              <a:buChar char="§"/>
              <a:defRPr sz="1400" b="0" i="0" kern="1200">
                <a:solidFill>
                  <a:srgbClr val="005A92"/>
                </a:solidFill>
                <a:latin typeface="EC Square Sans Pro" panose="020B05060400000200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A3DB"/>
              </a:buClr>
              <a:buFont typeface="Wingdings" pitchFamily="2" charset="2"/>
              <a:buChar char="§"/>
              <a:defRPr sz="1200" b="0" i="0" kern="1200">
                <a:solidFill>
                  <a:srgbClr val="005A92"/>
                </a:solidFill>
                <a:latin typeface="EC Square Sans Pro" panose="020B05060400000200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A3DB"/>
              </a:buClr>
              <a:buFont typeface="Wingdings" pitchFamily="2" charset="2"/>
              <a:buChar char="§"/>
              <a:defRPr sz="1200" b="0" i="0" kern="1200">
                <a:solidFill>
                  <a:srgbClr val="005A92"/>
                </a:solidFill>
                <a:latin typeface="EC Square Sans Pro" panose="020B05060400000200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b="1" dirty="0">
                <a:solidFill>
                  <a:schemeClr val="bg1"/>
                </a:solidFill>
              </a:rPr>
              <a:t>Please note: This webinar will be recorded</a:t>
            </a:r>
          </a:p>
        </p:txBody>
      </p:sp>
    </p:spTree>
    <p:extLst>
      <p:ext uri="{BB962C8B-B14F-4D97-AF65-F5344CB8AC3E}">
        <p14:creationId xmlns:p14="http://schemas.microsoft.com/office/powerpoint/2010/main" val="15142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5087-30A9-4ADF-9846-E3DA041A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scene-setter</a:t>
            </a:r>
          </a:p>
        </p:txBody>
      </p:sp>
      <p:pic>
        <p:nvPicPr>
          <p:cNvPr id="4" name="Immagine 15" descr="Immagine che contiene persona, interni, uomo, occhiali&#10;&#10;Descrizione generata automaticamente">
            <a:extLst>
              <a:ext uri="{FF2B5EF4-FFF2-40B4-BE49-F238E27FC236}">
                <a16:creationId xmlns:a16="http://schemas.microsoft.com/office/drawing/2014/main" id="{5A0BC5E1-09D9-42C8-851E-BA390CC5D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" r="6161" b="2357"/>
          <a:stretch/>
        </p:blipFill>
        <p:spPr>
          <a:xfrm>
            <a:off x="683568" y="1707654"/>
            <a:ext cx="2061986" cy="2682694"/>
          </a:xfrm>
          <a:prstGeom prst="rect">
            <a:avLst/>
          </a:prstGeom>
        </p:spPr>
      </p:pic>
      <p:sp>
        <p:nvSpPr>
          <p:cNvPr id="5" name="textruta 8">
            <a:extLst>
              <a:ext uri="{FF2B5EF4-FFF2-40B4-BE49-F238E27FC236}">
                <a16:creationId xmlns:a16="http://schemas.microsoft.com/office/drawing/2014/main" id="{326E5A94-2C29-4CD6-AB68-AE3B264877F3}"/>
              </a:ext>
            </a:extLst>
          </p:cNvPr>
          <p:cNvSpPr txBox="1"/>
          <p:nvPr/>
        </p:nvSpPr>
        <p:spPr>
          <a:xfrm>
            <a:off x="2951820" y="2139702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Albert Engels, </a:t>
            </a:r>
            <a:r>
              <a:rPr lang="en-GB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City of Rotterdam</a:t>
            </a:r>
          </a:p>
          <a:p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RUGGEDISED</a:t>
            </a:r>
          </a:p>
          <a:p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Co-ordinator</a:t>
            </a:r>
          </a:p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 behalf of the 17 European Smart City Lighthouse Projects</a:t>
            </a:r>
          </a:p>
        </p:txBody>
      </p:sp>
    </p:spTree>
    <p:extLst>
      <p:ext uri="{BB962C8B-B14F-4D97-AF65-F5344CB8AC3E}">
        <p14:creationId xmlns:p14="http://schemas.microsoft.com/office/powerpoint/2010/main" val="2785653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1" r="14709"/>
          <a:stretch/>
        </p:blipFill>
        <p:spPr>
          <a:xfrm>
            <a:off x="2729829" y="1818606"/>
            <a:ext cx="3174319" cy="2898866"/>
          </a:xfrm>
          <a:prstGeom prst="rect">
            <a:avLst/>
          </a:prstGeom>
        </p:spPr>
      </p:pic>
      <p:sp>
        <p:nvSpPr>
          <p:cNvPr id="7" name="7 CuadroTexto">
            <a:extLst>
              <a:ext uri="{FF2B5EF4-FFF2-40B4-BE49-F238E27FC236}">
                <a16:creationId xmlns:a16="http://schemas.microsoft.com/office/drawing/2014/main" id="{BE0E3C74-DF9A-4143-B440-0DA0ED47824E}"/>
              </a:ext>
            </a:extLst>
          </p:cNvPr>
          <p:cNvSpPr txBox="1"/>
          <p:nvPr/>
        </p:nvSpPr>
        <p:spPr>
          <a:xfrm>
            <a:off x="5678276" y="4717472"/>
            <a:ext cx="321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Webinar - </a:t>
            </a:r>
            <a:r>
              <a:rPr lang="en-GB" sz="800" b="1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Name</a:t>
            </a:r>
          </a:p>
          <a:p>
            <a:pPr algn="r"/>
            <a:r>
              <a:rPr lang="en-GB" sz="800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Date</a:t>
            </a:r>
          </a:p>
        </p:txBody>
      </p:sp>
      <p:sp>
        <p:nvSpPr>
          <p:cNvPr id="8" name="3 Título">
            <a:extLst>
              <a:ext uri="{FF2B5EF4-FFF2-40B4-BE49-F238E27FC236}">
                <a16:creationId xmlns:a16="http://schemas.microsoft.com/office/drawing/2014/main" id="{50AE7B2E-0097-2148-8701-57BF23A2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281" y="131419"/>
            <a:ext cx="8676964" cy="592492"/>
          </a:xfrm>
        </p:spPr>
        <p:txBody>
          <a:bodyPr/>
          <a:lstStyle/>
          <a:p>
            <a:r>
              <a:rPr lang="en-GB" dirty="0"/>
              <a:t>Upscaling and replication in SCC01 Projects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723" y="1754526"/>
            <a:ext cx="2663589" cy="2520280"/>
            <a:chOff x="35496" y="846638"/>
            <a:chExt cx="3307205" cy="3129268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055479"/>
              <a:ext cx="1342773" cy="32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C:\Users\miggar\Desktop\gi_40539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175" y="1675012"/>
              <a:ext cx="689712" cy="442227"/>
            </a:xfrm>
            <a:prstGeom prst="rect">
              <a:avLst/>
            </a:prstGeom>
            <a:noFill/>
            <a:effectLst/>
          </p:spPr>
        </p:pic>
        <p:pic>
          <p:nvPicPr>
            <p:cNvPr id="11" name="Picture 7" descr="C:\Users\miggar\Desktop\SEZ-Triangulum-Logo-farbig©Andeas_Jung-2015-700x352.jpg"/>
            <p:cNvPicPr/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5236" r="13147" b="24664"/>
            <a:stretch/>
          </p:blipFill>
          <p:spPr bwMode="auto">
            <a:xfrm>
              <a:off x="2087724" y="902480"/>
              <a:ext cx="1254977" cy="533366"/>
            </a:xfrm>
            <a:prstGeom prst="rect">
              <a:avLst/>
            </a:prstGeom>
            <a:noFill/>
            <a:effectLst/>
          </p:spPr>
        </p:pic>
        <p:pic>
          <p:nvPicPr>
            <p:cNvPr id="12" name="Picture 4" descr="C:\Users\Img255\Documents\RemoUrban\Immagini PPT\Logo REMOURBAN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9652" y="846638"/>
              <a:ext cx="624663" cy="666000"/>
            </a:xfrm>
            <a:prstGeom prst="rect">
              <a:avLst/>
            </a:prstGeom>
            <a:noFill/>
            <a:effectLst/>
          </p:spPr>
        </p:pic>
        <p:pic>
          <p:nvPicPr>
            <p:cNvPr id="14" name="Picture 5" descr="C:\Users\miggar\Desktop\logo_shar.png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0078" y="1682530"/>
              <a:ext cx="726805" cy="411500"/>
            </a:xfrm>
            <a:prstGeom prst="rect">
              <a:avLst/>
            </a:prstGeom>
            <a:noFill/>
            <a:effectLst/>
          </p:spPr>
        </p:pic>
        <p:pic>
          <p:nvPicPr>
            <p:cNvPr id="15" name="Picture 10" descr="C:\Users\miggar\Desktop\Logo_Replicate-1-300x291.jpg"/>
            <p:cNvPicPr/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109" y="1549929"/>
              <a:ext cx="620677" cy="599683"/>
            </a:xfrm>
            <a:prstGeom prst="rect">
              <a:avLst/>
            </a:prstGeom>
            <a:noFill/>
          </p:spPr>
        </p:pic>
        <p:pic>
          <p:nvPicPr>
            <p:cNvPr id="17" name="Picture 4" descr="C:\Users\miggar\Desktop\smarter_together_projet_europe_logo_general_572.png"/>
            <p:cNvPicPr/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993" y="1572816"/>
              <a:ext cx="815429" cy="576796"/>
            </a:xfrm>
            <a:prstGeom prst="rect">
              <a:avLst/>
            </a:prstGeom>
            <a:noFill/>
            <a:effectLst/>
          </p:spPr>
        </p:pic>
        <p:pic>
          <p:nvPicPr>
            <p:cNvPr id="18" name="31 Imagen" descr="\\NAS\Energias\PROYECTOS LABORATORIO\05.I.97 mySMARTLife\KoM\logoLowQualityTMP\mySMARTLife_logo_lowquality.jpg"/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644" y="2220627"/>
              <a:ext cx="689315" cy="60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32 Imagen" descr="C:\Users\miggar\Desktop\naamloos.png"/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294434"/>
              <a:ext cx="834507" cy="493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Immagine 2" descr="Immagine che contiene uomo&#10;&#10;Descrizione generata automaticamente">
              <a:extLst>
                <a:ext uri="{FF2B5EF4-FFF2-40B4-BE49-F238E27FC236}">
                  <a16:creationId xmlns:a16="http://schemas.microsoft.com/office/drawing/2014/main" id="{C9E669EE-8082-C641-92EF-4A9FA8784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030" y="2841853"/>
              <a:ext cx="800768" cy="666001"/>
            </a:xfrm>
            <a:prstGeom prst="rect">
              <a:avLst/>
            </a:prstGeom>
          </p:spPr>
        </p:pic>
        <p:pic>
          <p:nvPicPr>
            <p:cNvPr id="21" name="Immagine 4">
              <a:extLst>
                <a:ext uri="{FF2B5EF4-FFF2-40B4-BE49-F238E27FC236}">
                  <a16:creationId xmlns:a16="http://schemas.microsoft.com/office/drawing/2014/main" id="{BD6CC9EE-DE87-374C-96DE-B60621C22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82" y="2931163"/>
              <a:ext cx="1072831" cy="450229"/>
            </a:xfrm>
            <a:prstGeom prst="rect">
              <a:avLst/>
            </a:prstGeom>
          </p:spPr>
        </p:pic>
        <p:pic>
          <p:nvPicPr>
            <p:cNvPr id="22" name="Immagine 6" descr="Immagine che contiene disegnando, segnale&#10;&#10;Descrizione generata automaticamente">
              <a:extLst>
                <a:ext uri="{FF2B5EF4-FFF2-40B4-BE49-F238E27FC236}">
                  <a16:creationId xmlns:a16="http://schemas.microsoft.com/office/drawing/2014/main" id="{FCCAEAF9-25F7-A248-BF98-E9F96B841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9536" y="2847632"/>
              <a:ext cx="569692" cy="635621"/>
            </a:xfrm>
            <a:prstGeom prst="rect">
              <a:avLst/>
            </a:prstGeom>
          </p:spPr>
        </p:pic>
        <p:pic>
          <p:nvPicPr>
            <p:cNvPr id="23" name="Immagine 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E14B112D-2EBD-0049-9595-3EDF34B24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5798" y="2889902"/>
              <a:ext cx="647237" cy="513326"/>
            </a:xfrm>
            <a:prstGeom prst="rect">
              <a:avLst/>
            </a:prstGeom>
          </p:spPr>
        </p:pic>
        <p:pic>
          <p:nvPicPr>
            <p:cNvPr id="24" name="Immagine 10">
              <a:extLst>
                <a:ext uri="{FF2B5EF4-FFF2-40B4-BE49-F238E27FC236}">
                  <a16:creationId xmlns:a16="http://schemas.microsoft.com/office/drawing/2014/main" id="{D8E23F74-C487-1F47-BCE6-A40492BA0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460" y="3518718"/>
              <a:ext cx="723057" cy="432048"/>
            </a:xfrm>
            <a:prstGeom prst="rect">
              <a:avLst/>
            </a:prstGeom>
          </p:spPr>
        </p:pic>
        <p:pic>
          <p:nvPicPr>
            <p:cNvPr id="25" name="Immagine 12" descr="Immagine che contiene disegnando, segnale&#10;&#10;Descrizione generata automaticamente">
              <a:extLst>
                <a:ext uri="{FF2B5EF4-FFF2-40B4-BE49-F238E27FC236}">
                  <a16:creationId xmlns:a16="http://schemas.microsoft.com/office/drawing/2014/main" id="{4C3876E7-130F-CF42-B80E-A7EE1A33E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2275837"/>
              <a:ext cx="936104" cy="403045"/>
            </a:xfrm>
            <a:prstGeom prst="rect">
              <a:avLst/>
            </a:prstGeom>
          </p:spPr>
        </p:pic>
        <p:pic>
          <p:nvPicPr>
            <p:cNvPr id="26" name="Immagine 15" descr="Immagine che contiene metro, orologio&#10;&#10;Descrizione generata automaticamente">
              <a:extLst>
                <a:ext uri="{FF2B5EF4-FFF2-40B4-BE49-F238E27FC236}">
                  <a16:creationId xmlns:a16="http://schemas.microsoft.com/office/drawing/2014/main" id="{D5528075-D146-F94B-9736-C7B3D0E7C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86" y="3596438"/>
              <a:ext cx="1075159" cy="379468"/>
            </a:xfrm>
            <a:prstGeom prst="rect">
              <a:avLst/>
            </a:prstGeom>
          </p:spPr>
        </p:pic>
        <p:pic>
          <p:nvPicPr>
            <p:cNvPr id="27" name="Elemento grafico 19">
              <a:extLst>
                <a:ext uri="{FF2B5EF4-FFF2-40B4-BE49-F238E27FC236}">
                  <a16:creationId xmlns:a16="http://schemas.microsoft.com/office/drawing/2014/main" id="{68D2FC9A-12BF-AD41-A253-1CD8CC1BE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201064" y="3628329"/>
              <a:ext cx="1040528" cy="300403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462665" y="1203598"/>
            <a:ext cx="1864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17 smart projects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93967" y="1203598"/>
            <a:ext cx="2046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tx2"/>
                </a:solidFill>
              </a:rPr>
              <a:t>+100 smart </a:t>
            </a:r>
            <a:r>
              <a:rPr lang="de-DE" b="1" dirty="0" err="1">
                <a:solidFill>
                  <a:schemeClr val="tx2"/>
                </a:solidFill>
              </a:rPr>
              <a:t>cities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70" y="2663239"/>
            <a:ext cx="2350358" cy="9364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75" y="2570305"/>
            <a:ext cx="534920" cy="884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356" y="1841714"/>
            <a:ext cx="2095771" cy="5600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531" y="3908523"/>
            <a:ext cx="1208316" cy="77426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6674">
            <a:off x="7225859" y="3620282"/>
            <a:ext cx="622743" cy="281858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980651" y="1203598"/>
            <a:ext cx="3174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>
                <a:solidFill>
                  <a:schemeClr val="tx2"/>
                </a:solidFill>
              </a:rPr>
              <a:t>At least 300 smart solutions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0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1"/>
          <a:stretch/>
        </p:blipFill>
        <p:spPr>
          <a:xfrm>
            <a:off x="3383868" y="771550"/>
            <a:ext cx="5612993" cy="4371950"/>
          </a:xfrm>
          <a:prstGeom prst="rect">
            <a:avLst/>
          </a:prstGeom>
        </p:spPr>
      </p:pic>
      <p:sp>
        <p:nvSpPr>
          <p:cNvPr id="7" name="7 CuadroTexto">
            <a:extLst>
              <a:ext uri="{FF2B5EF4-FFF2-40B4-BE49-F238E27FC236}">
                <a16:creationId xmlns:a16="http://schemas.microsoft.com/office/drawing/2014/main" id="{BE0E3C74-DF9A-4143-B440-0DA0ED47824E}"/>
              </a:ext>
            </a:extLst>
          </p:cNvPr>
          <p:cNvSpPr txBox="1"/>
          <p:nvPr/>
        </p:nvSpPr>
        <p:spPr>
          <a:xfrm>
            <a:off x="5678276" y="4717472"/>
            <a:ext cx="321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Webinar - </a:t>
            </a:r>
            <a:r>
              <a:rPr lang="en-GB" sz="800" b="1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Name</a:t>
            </a:r>
          </a:p>
          <a:p>
            <a:pPr algn="r"/>
            <a:r>
              <a:rPr lang="en-GB" sz="800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Date</a:t>
            </a:r>
          </a:p>
        </p:txBody>
      </p:sp>
      <p:sp>
        <p:nvSpPr>
          <p:cNvPr id="8" name="3 Título">
            <a:extLst>
              <a:ext uri="{FF2B5EF4-FFF2-40B4-BE49-F238E27FC236}">
                <a16:creationId xmlns:a16="http://schemas.microsoft.com/office/drawing/2014/main" id="{50AE7B2E-0097-2148-8701-57BF23A2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711" y="98376"/>
            <a:ext cx="8676964" cy="592492"/>
          </a:xfrm>
        </p:spPr>
        <p:txBody>
          <a:bodyPr/>
          <a:lstStyle/>
          <a:p>
            <a:r>
              <a:rPr lang="en-GB" dirty="0"/>
              <a:t>Upscaling and replication in SCC01 Projects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43509" y="1142739"/>
            <a:ext cx="36364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Replication work in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/>
                </a:solidFill>
              </a:rPr>
              <a:t>2-6 Fellow Cities per project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/>
                </a:solidFill>
              </a:rPr>
              <a:t>Formerly “Follower” Cities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/>
                </a:solidFill>
              </a:rPr>
              <a:t>Replication Work Packages in all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/>
                </a:solidFill>
              </a:rPr>
              <a:t>Projects work together in SCC01 Replication Task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09790" y="1135947"/>
            <a:ext cx="2324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707D1F"/>
                </a:solidFill>
              </a:rPr>
              <a:t>+70 Fellow Cities</a:t>
            </a:r>
            <a:endParaRPr lang="en-GB" sz="2400" b="1" dirty="0">
              <a:solidFill>
                <a:srgbClr val="707D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13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 CuadroTexto">
            <a:extLst>
              <a:ext uri="{FF2B5EF4-FFF2-40B4-BE49-F238E27FC236}">
                <a16:creationId xmlns:a16="http://schemas.microsoft.com/office/drawing/2014/main" id="{BE0E3C74-DF9A-4143-B440-0DA0ED47824E}"/>
              </a:ext>
            </a:extLst>
          </p:cNvPr>
          <p:cNvSpPr txBox="1"/>
          <p:nvPr/>
        </p:nvSpPr>
        <p:spPr>
          <a:xfrm>
            <a:off x="5678276" y="4717472"/>
            <a:ext cx="321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Webinar - </a:t>
            </a:r>
            <a:r>
              <a:rPr lang="en-GB" sz="800" b="1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Name</a:t>
            </a:r>
          </a:p>
          <a:p>
            <a:pPr algn="r"/>
            <a:r>
              <a:rPr lang="en-GB" sz="800" dirty="0">
                <a:solidFill>
                  <a:srgbClr val="005A8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Date</a:t>
            </a:r>
          </a:p>
        </p:txBody>
      </p:sp>
      <p:sp>
        <p:nvSpPr>
          <p:cNvPr id="8" name="3 Título">
            <a:extLst>
              <a:ext uri="{FF2B5EF4-FFF2-40B4-BE49-F238E27FC236}">
                <a16:creationId xmlns:a16="http://schemas.microsoft.com/office/drawing/2014/main" id="{50AE7B2E-0097-2148-8701-57BF23A2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711" y="98376"/>
            <a:ext cx="8676964" cy="592492"/>
          </a:xfrm>
        </p:spPr>
        <p:txBody>
          <a:bodyPr/>
          <a:lstStyle/>
          <a:p>
            <a:r>
              <a:rPr lang="en-GB" dirty="0"/>
              <a:t>Upscaling and replication in SCC01 Projects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8F80A79-261A-47F9-B6C2-E37A27E91CC6}"/>
              </a:ext>
            </a:extLst>
          </p:cNvPr>
          <p:cNvSpPr txBox="1">
            <a:spLocks/>
          </p:cNvSpPr>
          <p:nvPr/>
        </p:nvSpPr>
        <p:spPr>
          <a:xfrm>
            <a:off x="1770770" y="4372285"/>
            <a:ext cx="5050027" cy="450360"/>
          </a:xfrm>
          <a:prstGeom prst="rect">
            <a:avLst/>
          </a:prstGeom>
          <a:solidFill>
            <a:srgbClr val="0093B1"/>
          </a:solidFill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 cap="all" baseline="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342891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yriad Pro" panose="020B0503030403020204" pitchFamily="34" charset="0"/>
              </a:defRPr>
            </a:lvl2pPr>
            <a:lvl3pPr marL="685783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Myriad Pro" panose="020B0503030403020204" pitchFamily="34" charset="0"/>
              </a:defRPr>
            </a:lvl3pPr>
            <a:lvl4pPr marL="1028674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Myriad Pro" panose="020B0503030403020204" pitchFamily="34" charset="0"/>
              </a:defRPr>
            </a:lvl4pPr>
            <a:lvl5pPr marL="1371566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Myriad Pro" panose="020B0503030403020204" pitchFamily="34" charset="0"/>
              </a:defRPr>
            </a:lvl5pPr>
            <a:lvl6pPr marL="1714457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6pPr>
            <a:lvl7pPr marL="2057349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7pPr>
            <a:lvl8pPr marL="240024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2743131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2400" kern="0" dirty="0">
                <a:solidFill>
                  <a:schemeClr val="bg1"/>
                </a:solidFill>
              </a:rPr>
              <a:t>Getting better connected</a:t>
            </a:r>
            <a:endParaRPr lang="en-GB" sz="2400" kern="0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3FAEB0A-4FB5-4604-A61C-5A096733B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72" y="1244671"/>
            <a:ext cx="2321488" cy="1170632"/>
          </a:xfrm>
          <a:prstGeom prst="rect">
            <a:avLst/>
          </a:prstGeom>
        </p:spPr>
      </p:pic>
      <p:pic>
        <p:nvPicPr>
          <p:cNvPr id="6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00707236-4398-41C2-9D9E-01BF9A849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86" y="2646906"/>
            <a:ext cx="2321672" cy="1188215"/>
          </a:xfrm>
          <a:prstGeom prst="rect">
            <a:avLst/>
          </a:prstGeom>
        </p:spPr>
      </p:pic>
      <p:grpSp>
        <p:nvGrpSpPr>
          <p:cNvPr id="9" name="Group 2">
            <a:extLst>
              <a:ext uri="{FF2B5EF4-FFF2-40B4-BE49-F238E27FC236}">
                <a16:creationId xmlns:a16="http://schemas.microsoft.com/office/drawing/2014/main" id="{75DE0B54-1B6D-4BB2-82C3-309196A365BD}"/>
              </a:ext>
            </a:extLst>
          </p:cNvPr>
          <p:cNvGrpSpPr/>
          <p:nvPr/>
        </p:nvGrpSpPr>
        <p:grpSpPr>
          <a:xfrm>
            <a:off x="3059832" y="812653"/>
            <a:ext cx="3615644" cy="3210889"/>
            <a:chOff x="35496" y="846638"/>
            <a:chExt cx="3307205" cy="3129268"/>
          </a:xfrm>
        </p:grpSpPr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5307B1C2-B494-4894-8D98-86E26AC916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055479"/>
              <a:ext cx="1342773" cy="32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C:\Users\miggar\Desktop\gi_40539.png">
              <a:extLst>
                <a:ext uri="{FF2B5EF4-FFF2-40B4-BE49-F238E27FC236}">
                  <a16:creationId xmlns:a16="http://schemas.microsoft.com/office/drawing/2014/main" id="{CE3D95C2-27F5-470A-8D94-C28C9D90A477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175" y="1675012"/>
              <a:ext cx="689712" cy="442227"/>
            </a:xfrm>
            <a:prstGeom prst="rect">
              <a:avLst/>
            </a:prstGeom>
            <a:noFill/>
            <a:effectLst/>
          </p:spPr>
        </p:pic>
        <p:pic>
          <p:nvPicPr>
            <p:cNvPr id="12" name="Picture 7" descr="C:\Users\miggar\Desktop\SEZ-Triangulum-Logo-farbig©Andeas_Jung-2015-700x352.jpg">
              <a:extLst>
                <a:ext uri="{FF2B5EF4-FFF2-40B4-BE49-F238E27FC236}">
                  <a16:creationId xmlns:a16="http://schemas.microsoft.com/office/drawing/2014/main" id="{57725745-2E36-4060-941A-FEF4FDE0F9BE}"/>
                </a:ext>
              </a:extLst>
            </p:cNvPr>
            <p:cNvPicPr/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5236" r="13147" b="24664"/>
            <a:stretch/>
          </p:blipFill>
          <p:spPr bwMode="auto">
            <a:xfrm>
              <a:off x="2087724" y="902480"/>
              <a:ext cx="1254977" cy="533366"/>
            </a:xfrm>
            <a:prstGeom prst="rect">
              <a:avLst/>
            </a:prstGeom>
            <a:noFill/>
            <a:effectLst/>
          </p:spPr>
        </p:pic>
        <p:pic>
          <p:nvPicPr>
            <p:cNvPr id="13" name="Picture 4" descr="C:\Users\Img255\Documents\RemoUrban\Immagini PPT\Logo REMOURBAN.png">
              <a:extLst>
                <a:ext uri="{FF2B5EF4-FFF2-40B4-BE49-F238E27FC236}">
                  <a16:creationId xmlns:a16="http://schemas.microsoft.com/office/drawing/2014/main" id="{AD82CC1A-1AF7-4685-8A28-796B3F0A1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9652" y="846638"/>
              <a:ext cx="624663" cy="666000"/>
            </a:xfrm>
            <a:prstGeom prst="rect">
              <a:avLst/>
            </a:prstGeom>
            <a:noFill/>
            <a:effectLst/>
          </p:spPr>
        </p:pic>
        <p:pic>
          <p:nvPicPr>
            <p:cNvPr id="14" name="Picture 5" descr="C:\Users\miggar\Desktop\logo_shar.png">
              <a:extLst>
                <a:ext uri="{FF2B5EF4-FFF2-40B4-BE49-F238E27FC236}">
                  <a16:creationId xmlns:a16="http://schemas.microsoft.com/office/drawing/2014/main" id="{4ED26C12-F3F5-482D-BDE6-FE5DFC811256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0078" y="1682530"/>
              <a:ext cx="726805" cy="411500"/>
            </a:xfrm>
            <a:prstGeom prst="rect">
              <a:avLst/>
            </a:prstGeom>
            <a:noFill/>
            <a:effectLst/>
          </p:spPr>
        </p:pic>
        <p:pic>
          <p:nvPicPr>
            <p:cNvPr id="15" name="Picture 10" descr="C:\Users\miggar\Desktop\Logo_Replicate-1-300x291.jpg">
              <a:extLst>
                <a:ext uri="{FF2B5EF4-FFF2-40B4-BE49-F238E27FC236}">
                  <a16:creationId xmlns:a16="http://schemas.microsoft.com/office/drawing/2014/main" id="{40BC7063-F94D-47CA-AD73-B1315EED14B0}"/>
                </a:ext>
              </a:extLst>
            </p:cNvPr>
            <p:cNvPicPr/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109" y="1549929"/>
              <a:ext cx="620677" cy="599683"/>
            </a:xfrm>
            <a:prstGeom prst="rect">
              <a:avLst/>
            </a:prstGeom>
            <a:noFill/>
          </p:spPr>
        </p:pic>
        <p:pic>
          <p:nvPicPr>
            <p:cNvPr id="16" name="Picture 4" descr="C:\Users\miggar\Desktop\smarter_together_projet_europe_logo_general_572.png">
              <a:extLst>
                <a:ext uri="{FF2B5EF4-FFF2-40B4-BE49-F238E27FC236}">
                  <a16:creationId xmlns:a16="http://schemas.microsoft.com/office/drawing/2014/main" id="{F91C60C5-5A97-4CC1-BB8F-72318F7060BA}"/>
                </a:ext>
              </a:extLst>
            </p:cNvPr>
            <p:cNvPicPr/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993" y="1572816"/>
              <a:ext cx="815429" cy="576796"/>
            </a:xfrm>
            <a:prstGeom prst="rect">
              <a:avLst/>
            </a:prstGeom>
            <a:noFill/>
            <a:effectLst/>
          </p:spPr>
        </p:pic>
        <p:pic>
          <p:nvPicPr>
            <p:cNvPr id="17" name="31 Imagen" descr="\\NAS\Energias\PROYECTOS LABORATORIO\05.I.97 mySMARTLife\KoM\logoLowQualityTMP\mySMARTLife_logo_lowquality.jpg">
              <a:extLst>
                <a:ext uri="{FF2B5EF4-FFF2-40B4-BE49-F238E27FC236}">
                  <a16:creationId xmlns:a16="http://schemas.microsoft.com/office/drawing/2014/main" id="{1F0FB2DE-14E9-4887-AD06-2AE2AE2B3639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644" y="2220627"/>
              <a:ext cx="689315" cy="60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32 Imagen" descr="C:\Users\miggar\Desktop\naamloos.png">
              <a:extLst>
                <a:ext uri="{FF2B5EF4-FFF2-40B4-BE49-F238E27FC236}">
                  <a16:creationId xmlns:a16="http://schemas.microsoft.com/office/drawing/2014/main" id="{01017242-2402-44F2-B7F1-4C51D6B3E139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294434"/>
              <a:ext cx="834507" cy="493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Immagine 2" descr="Immagine che contiene uomo&#10;&#10;Descrizione generata automaticamente">
              <a:extLst>
                <a:ext uri="{FF2B5EF4-FFF2-40B4-BE49-F238E27FC236}">
                  <a16:creationId xmlns:a16="http://schemas.microsoft.com/office/drawing/2014/main" id="{13FFC6EB-3F7D-4178-8D74-E1019CC37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030" y="2841853"/>
              <a:ext cx="800768" cy="666001"/>
            </a:xfrm>
            <a:prstGeom prst="rect">
              <a:avLst/>
            </a:prstGeom>
          </p:spPr>
        </p:pic>
        <p:pic>
          <p:nvPicPr>
            <p:cNvPr id="20" name="Immagine 4">
              <a:extLst>
                <a:ext uri="{FF2B5EF4-FFF2-40B4-BE49-F238E27FC236}">
                  <a16:creationId xmlns:a16="http://schemas.microsoft.com/office/drawing/2014/main" id="{D8E69891-4FFA-4509-B783-4BE503F53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82" y="2931163"/>
              <a:ext cx="1072831" cy="450229"/>
            </a:xfrm>
            <a:prstGeom prst="rect">
              <a:avLst/>
            </a:prstGeom>
          </p:spPr>
        </p:pic>
        <p:pic>
          <p:nvPicPr>
            <p:cNvPr id="21" name="Immagine 6" descr="Immagine che contiene disegnando, segnale&#10;&#10;Descrizione generata automaticamente">
              <a:extLst>
                <a:ext uri="{FF2B5EF4-FFF2-40B4-BE49-F238E27FC236}">
                  <a16:creationId xmlns:a16="http://schemas.microsoft.com/office/drawing/2014/main" id="{ED1AF344-F913-484C-BCBA-66EB530BE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9536" y="2847632"/>
              <a:ext cx="569692" cy="635621"/>
            </a:xfrm>
            <a:prstGeom prst="rect">
              <a:avLst/>
            </a:prstGeom>
          </p:spPr>
        </p:pic>
        <p:pic>
          <p:nvPicPr>
            <p:cNvPr id="22" name="Immagine 8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63B79555-A05F-4CF6-81CB-36CAE7C0F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5798" y="2889902"/>
              <a:ext cx="647237" cy="513326"/>
            </a:xfrm>
            <a:prstGeom prst="rect">
              <a:avLst/>
            </a:prstGeom>
          </p:spPr>
        </p:pic>
        <p:pic>
          <p:nvPicPr>
            <p:cNvPr id="23" name="Immagine 10">
              <a:extLst>
                <a:ext uri="{FF2B5EF4-FFF2-40B4-BE49-F238E27FC236}">
                  <a16:creationId xmlns:a16="http://schemas.microsoft.com/office/drawing/2014/main" id="{3CB5744C-D2C9-433A-90A7-5D8C676B3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460" y="3518718"/>
              <a:ext cx="723057" cy="432048"/>
            </a:xfrm>
            <a:prstGeom prst="rect">
              <a:avLst/>
            </a:prstGeom>
          </p:spPr>
        </p:pic>
        <p:pic>
          <p:nvPicPr>
            <p:cNvPr id="24" name="Immagine 12" descr="Immagine che contiene disegnando, segnale&#10;&#10;Descrizione generata automaticamente">
              <a:extLst>
                <a:ext uri="{FF2B5EF4-FFF2-40B4-BE49-F238E27FC236}">
                  <a16:creationId xmlns:a16="http://schemas.microsoft.com/office/drawing/2014/main" id="{5CEFBFBB-E7A6-4981-A38E-EAA63C278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2275837"/>
              <a:ext cx="936104" cy="403045"/>
            </a:xfrm>
            <a:prstGeom prst="rect">
              <a:avLst/>
            </a:prstGeom>
          </p:spPr>
        </p:pic>
        <p:pic>
          <p:nvPicPr>
            <p:cNvPr id="25" name="Immagine 15" descr="Immagine che contiene metro, orologio&#10;&#10;Descrizione generata automaticamente">
              <a:extLst>
                <a:ext uri="{FF2B5EF4-FFF2-40B4-BE49-F238E27FC236}">
                  <a16:creationId xmlns:a16="http://schemas.microsoft.com/office/drawing/2014/main" id="{275CC643-C5C4-433A-A09C-FB448CB12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86" y="3596438"/>
              <a:ext cx="1075159" cy="379468"/>
            </a:xfrm>
            <a:prstGeom prst="rect">
              <a:avLst/>
            </a:prstGeom>
          </p:spPr>
        </p:pic>
        <p:pic>
          <p:nvPicPr>
            <p:cNvPr id="26" name="Elemento grafico 19">
              <a:extLst>
                <a:ext uri="{FF2B5EF4-FFF2-40B4-BE49-F238E27FC236}">
                  <a16:creationId xmlns:a16="http://schemas.microsoft.com/office/drawing/2014/main" id="{A0019D42-E2A6-4574-9C75-63BCABE3E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2201064" y="3628329"/>
              <a:ext cx="1040528" cy="300403"/>
            </a:xfrm>
            <a:prstGeom prst="rect">
              <a:avLst/>
            </a:prstGeom>
          </p:spPr>
        </p:pic>
      </p:grpSp>
      <p:pic>
        <p:nvPicPr>
          <p:cNvPr id="27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BF8597-1D71-4E46-9AE2-C5C7291D705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266" y="3761679"/>
            <a:ext cx="664802" cy="1283445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8C78618B-F94B-453F-98C2-F0C4AEF69EE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972134" y="2692688"/>
            <a:ext cx="1721328" cy="972206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CDAB61E5-63F1-475C-913C-373A084FDB6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949565" y="1492401"/>
            <a:ext cx="1766467" cy="7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9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5087-30A9-4ADF-9846-E3DA041A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panellist</a:t>
            </a:r>
          </a:p>
        </p:txBody>
      </p:sp>
      <p:sp>
        <p:nvSpPr>
          <p:cNvPr id="5" name="textruta 8">
            <a:extLst>
              <a:ext uri="{FF2B5EF4-FFF2-40B4-BE49-F238E27FC236}">
                <a16:creationId xmlns:a16="http://schemas.microsoft.com/office/drawing/2014/main" id="{326E5A94-2C29-4CD6-AB68-AE3B264877F3}"/>
              </a:ext>
            </a:extLst>
          </p:cNvPr>
          <p:cNvSpPr txBox="1"/>
          <p:nvPr/>
        </p:nvSpPr>
        <p:spPr>
          <a:xfrm>
            <a:off x="2951820" y="2139702"/>
            <a:ext cx="53645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Baha Kuban </a:t>
            </a:r>
            <a:r>
              <a:rPr lang="en-US" sz="2000" dirty="0"/>
              <a:t>is of Demir </a:t>
            </a:r>
            <a:r>
              <a:rPr lang="en-US" sz="2000" dirty="0" err="1"/>
              <a:t>Enerji</a:t>
            </a:r>
            <a:r>
              <a:rPr lang="en-US" sz="2000" dirty="0"/>
              <a:t>, a consulting company specializing in the energy transition, urban climate change mitigation and smart city strategies. Baha works from Istanbul.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4" name="Picture 6" descr="Baha Kuban">
            <a:extLst>
              <a:ext uri="{FF2B5EF4-FFF2-40B4-BE49-F238E27FC236}">
                <a16:creationId xmlns:a16="http://schemas.microsoft.com/office/drawing/2014/main" id="{555B74B1-922A-42E7-B960-5823E4054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7654"/>
            <a:ext cx="2013012" cy="201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9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Urban Transitions via the Remourban Urban Regeneration Model URM</a:t>
            </a:r>
            <a:endParaRPr lang="en-GB" dirty="0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AAF5C990-04B3-A54F-8266-CA867CE8AF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REMOURBAN delivers a </a:t>
            </a:r>
            <a:r>
              <a:rPr lang="tr-TR" u="sng" dirty="0"/>
              <a:t>replicable</a:t>
            </a:r>
            <a:r>
              <a:rPr lang="tr-TR" dirty="0"/>
              <a:t> Urban Regeneration Model through a </a:t>
            </a:r>
            <a:r>
              <a:rPr lang="tr-TR" u="sng" dirty="0"/>
              <a:t>tested,</a:t>
            </a:r>
            <a:r>
              <a:rPr lang="tr-TR" dirty="0"/>
              <a:t> innovative combination of technologies and methodologies</a:t>
            </a:r>
            <a:endParaRPr lang="en-GB" dirty="0"/>
          </a:p>
        </p:txBody>
      </p:sp>
      <p:pic>
        <p:nvPicPr>
          <p:cNvPr id="2" name="Picture 2" descr="C:\Users\Img255\Documents\RemoUrban\Immagini PPT\logo REMOURBAN piccolo.png">
            <a:extLst>
              <a:ext uri="{FF2B5EF4-FFF2-40B4-BE49-F238E27FC236}">
                <a16:creationId xmlns:a16="http://schemas.microsoft.com/office/drawing/2014/main" id="{FAAF994F-074F-4AEB-9899-043899702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556" y="437469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3FC712-47F3-4861-95B8-CB0E6D55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45801"/>
            <a:ext cx="3991347" cy="205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46 Grupo">
            <a:extLst>
              <a:ext uri="{FF2B5EF4-FFF2-40B4-BE49-F238E27FC236}">
                <a16:creationId xmlns:a16="http://schemas.microsoft.com/office/drawing/2014/main" id="{24616A3B-8F2C-4929-A787-CF1AB51A8D00}"/>
              </a:ext>
            </a:extLst>
          </p:cNvPr>
          <p:cNvGrpSpPr/>
          <p:nvPr/>
        </p:nvGrpSpPr>
        <p:grpSpPr>
          <a:xfrm>
            <a:off x="4103948" y="1743659"/>
            <a:ext cx="5004556" cy="2448270"/>
            <a:chOff x="451262" y="968524"/>
            <a:chExt cx="6077528" cy="2411024"/>
          </a:xfrm>
        </p:grpSpPr>
        <p:grpSp>
          <p:nvGrpSpPr>
            <p:cNvPr id="14" name="Grupo 2">
              <a:extLst>
                <a:ext uri="{FF2B5EF4-FFF2-40B4-BE49-F238E27FC236}">
                  <a16:creationId xmlns:a16="http://schemas.microsoft.com/office/drawing/2014/main" id="{23E7E9ED-4097-4BA2-9547-467828EA7E3B}"/>
                </a:ext>
              </a:extLst>
            </p:cNvPr>
            <p:cNvGrpSpPr/>
            <p:nvPr/>
          </p:nvGrpSpPr>
          <p:grpSpPr>
            <a:xfrm>
              <a:off x="451262" y="968524"/>
              <a:ext cx="6077528" cy="2411024"/>
              <a:chOff x="479924" y="3137233"/>
              <a:chExt cx="6077528" cy="2411024"/>
            </a:xfrm>
          </p:grpSpPr>
          <p:sp>
            <p:nvSpPr>
              <p:cNvPr id="20" name="Rectángulo redondeado 11">
                <a:extLst>
                  <a:ext uri="{FF2B5EF4-FFF2-40B4-BE49-F238E27FC236}">
                    <a16:creationId xmlns:a16="http://schemas.microsoft.com/office/drawing/2014/main" id="{8E9DB221-00BA-446F-AB80-51CB877C33EF}"/>
                  </a:ext>
                </a:extLst>
              </p:cNvPr>
              <p:cNvSpPr/>
              <p:nvPr/>
            </p:nvSpPr>
            <p:spPr>
              <a:xfrm rot="10800000">
                <a:off x="479924" y="3362491"/>
                <a:ext cx="6077528" cy="2185766"/>
              </a:xfrm>
              <a:prstGeom prst="roundRect">
                <a:avLst>
                  <a:gd name="adj" fmla="val 3472"/>
                </a:avLst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CuadroTexto 18">
                <a:extLst>
                  <a:ext uri="{FF2B5EF4-FFF2-40B4-BE49-F238E27FC236}">
                    <a16:creationId xmlns:a16="http://schemas.microsoft.com/office/drawing/2014/main" id="{CE41D969-F7C6-4EB6-8649-58412FC79CF1}"/>
                  </a:ext>
                </a:extLst>
              </p:cNvPr>
              <p:cNvSpPr txBox="1"/>
              <p:nvPr/>
            </p:nvSpPr>
            <p:spPr>
              <a:xfrm rot="16200000">
                <a:off x="-493859" y="4364811"/>
                <a:ext cx="2163011" cy="181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PROJECT KEY PHASES</a:t>
                </a:r>
              </a:p>
            </p:txBody>
          </p:sp>
          <p:sp>
            <p:nvSpPr>
              <p:cNvPr id="22" name="Rectángulo 4">
                <a:extLst>
                  <a:ext uri="{FF2B5EF4-FFF2-40B4-BE49-F238E27FC236}">
                    <a16:creationId xmlns:a16="http://schemas.microsoft.com/office/drawing/2014/main" id="{3CAC51F7-11F4-4203-938E-87D92628EE8E}"/>
                  </a:ext>
                </a:extLst>
              </p:cNvPr>
              <p:cNvSpPr/>
              <p:nvPr/>
            </p:nvSpPr>
            <p:spPr>
              <a:xfrm flipH="1">
                <a:off x="801253" y="3137239"/>
                <a:ext cx="1352212" cy="2341336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  <a:alpha val="7215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STRATEGY DESIGN</a:t>
                </a:r>
              </a:p>
            </p:txBody>
          </p:sp>
          <p:sp>
            <p:nvSpPr>
              <p:cNvPr id="23" name="Rectángulo 5">
                <a:extLst>
                  <a:ext uri="{FF2B5EF4-FFF2-40B4-BE49-F238E27FC236}">
                    <a16:creationId xmlns:a16="http://schemas.microsoft.com/office/drawing/2014/main" id="{090A0A21-C820-4A23-A33E-CC93BBA8D0DD}"/>
                  </a:ext>
                </a:extLst>
              </p:cNvPr>
              <p:cNvSpPr/>
              <p:nvPr/>
            </p:nvSpPr>
            <p:spPr>
              <a:xfrm flipH="1">
                <a:off x="2233524" y="3137233"/>
                <a:ext cx="1352212" cy="2338866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  <a:alpha val="7215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ACTION DESIGN</a:t>
                </a:r>
              </a:p>
            </p:txBody>
          </p:sp>
          <p:sp>
            <p:nvSpPr>
              <p:cNvPr id="24" name="Rectángulo 6">
                <a:extLst>
                  <a:ext uri="{FF2B5EF4-FFF2-40B4-BE49-F238E27FC236}">
                    <a16:creationId xmlns:a16="http://schemas.microsoft.com/office/drawing/2014/main" id="{76E55DD4-286E-4D5E-A77F-16AB4FC6FB78}"/>
                  </a:ext>
                </a:extLst>
              </p:cNvPr>
              <p:cNvSpPr/>
              <p:nvPr/>
            </p:nvSpPr>
            <p:spPr>
              <a:xfrm flipH="1">
                <a:off x="3672690" y="3137455"/>
                <a:ext cx="1352212" cy="234061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  <a:alpha val="7215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IMPLEMENTATION</a:t>
                </a:r>
              </a:p>
            </p:txBody>
          </p:sp>
          <p:sp>
            <p:nvSpPr>
              <p:cNvPr id="25" name="Rectángulo 7">
                <a:extLst>
                  <a:ext uri="{FF2B5EF4-FFF2-40B4-BE49-F238E27FC236}">
                    <a16:creationId xmlns:a16="http://schemas.microsoft.com/office/drawing/2014/main" id="{DE3A24AC-089B-4C16-8A1D-13FCB1CDB969}"/>
                  </a:ext>
                </a:extLst>
              </p:cNvPr>
              <p:cNvSpPr/>
              <p:nvPr/>
            </p:nvSpPr>
            <p:spPr>
              <a:xfrm flipH="1">
                <a:off x="5096839" y="3137479"/>
                <a:ext cx="1352212" cy="234061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7215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ASSESSMENT</a:t>
                </a:r>
              </a:p>
            </p:txBody>
          </p:sp>
          <p:sp>
            <p:nvSpPr>
              <p:cNvPr id="26" name="Rectángulo 138">
                <a:extLst>
                  <a:ext uri="{FF2B5EF4-FFF2-40B4-BE49-F238E27FC236}">
                    <a16:creationId xmlns:a16="http://schemas.microsoft.com/office/drawing/2014/main" id="{6D563722-A208-4B7B-9D13-EC7259E0BAF2}"/>
                  </a:ext>
                </a:extLst>
              </p:cNvPr>
              <p:cNvSpPr/>
              <p:nvPr/>
            </p:nvSpPr>
            <p:spPr>
              <a:xfrm>
                <a:off x="849789" y="3770504"/>
                <a:ext cx="1245896" cy="2105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City Diagnosis</a:t>
                </a:r>
              </a:p>
            </p:txBody>
          </p:sp>
          <p:sp>
            <p:nvSpPr>
              <p:cNvPr id="27" name="Rectángulo 139">
                <a:extLst>
                  <a:ext uri="{FF2B5EF4-FFF2-40B4-BE49-F238E27FC236}">
                    <a16:creationId xmlns:a16="http://schemas.microsoft.com/office/drawing/2014/main" id="{9DCBEA81-4850-4186-AE1C-EC076D688AF1}"/>
                  </a:ext>
                </a:extLst>
              </p:cNvPr>
              <p:cNvSpPr/>
              <p:nvPr/>
            </p:nvSpPr>
            <p:spPr>
              <a:xfrm>
                <a:off x="849787" y="3434778"/>
                <a:ext cx="1245896" cy="2105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Data </a:t>
                </a:r>
                <a:r>
                  <a:rPr lang="en-GB" sz="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collection</a:t>
                </a:r>
              </a:p>
            </p:txBody>
          </p:sp>
          <p:cxnSp>
            <p:nvCxnSpPr>
              <p:cNvPr id="28" name="Conector recto de flecha 140">
                <a:extLst>
                  <a:ext uri="{FF2B5EF4-FFF2-40B4-BE49-F238E27FC236}">
                    <a16:creationId xmlns:a16="http://schemas.microsoft.com/office/drawing/2014/main" id="{69BD7FF5-40A5-42CF-AEEF-BA00A2E5C651}"/>
                  </a:ext>
                </a:extLst>
              </p:cNvPr>
              <p:cNvCxnSpPr>
                <a:stCxn id="26" idx="2"/>
                <a:endCxn id="30" idx="0"/>
              </p:cNvCxnSpPr>
              <p:nvPr/>
            </p:nvCxnSpPr>
            <p:spPr>
              <a:xfrm flipH="1">
                <a:off x="1472734" y="3981056"/>
                <a:ext cx="3" cy="133758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de flecha 141">
                <a:extLst>
                  <a:ext uri="{FF2B5EF4-FFF2-40B4-BE49-F238E27FC236}">
                    <a16:creationId xmlns:a16="http://schemas.microsoft.com/office/drawing/2014/main" id="{48A8CFAF-8F5D-44BE-AD94-50A2B7CBB618}"/>
                  </a:ext>
                </a:extLst>
              </p:cNvPr>
              <p:cNvCxnSpPr>
                <a:endCxn id="33" idx="1"/>
              </p:cNvCxnSpPr>
              <p:nvPr/>
            </p:nvCxnSpPr>
            <p:spPr>
              <a:xfrm>
                <a:off x="1470905" y="4967332"/>
                <a:ext cx="2805" cy="157035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ángulo 142">
                <a:extLst>
                  <a:ext uri="{FF2B5EF4-FFF2-40B4-BE49-F238E27FC236}">
                    <a16:creationId xmlns:a16="http://schemas.microsoft.com/office/drawing/2014/main" id="{944D5B32-651A-466B-91C1-D9F8A8D53AE1}"/>
                  </a:ext>
                </a:extLst>
              </p:cNvPr>
              <p:cNvSpPr/>
              <p:nvPr/>
            </p:nvSpPr>
            <p:spPr>
              <a:xfrm>
                <a:off x="849786" y="4114814"/>
                <a:ext cx="1245896" cy="434140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t"/>
              <a:lstStyle/>
              <a:p>
                <a:pPr algn="ctr"/>
                <a:r>
                  <a:rPr lang="en-GB" sz="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DEMAND</a:t>
                </a:r>
              </a:p>
              <a:p>
                <a:pPr algn="ctr"/>
                <a:r>
                  <a:rPr lang="en-GB" sz="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City needs and goals  </a:t>
                </a:r>
                <a:endParaRPr lang="en-GB" sz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Rectángulo 148">
                <a:extLst>
                  <a:ext uri="{FF2B5EF4-FFF2-40B4-BE49-F238E27FC236}">
                    <a16:creationId xmlns:a16="http://schemas.microsoft.com/office/drawing/2014/main" id="{80F09B26-7B24-4F89-A41A-26FDDB9A592D}"/>
                  </a:ext>
                </a:extLst>
              </p:cNvPr>
              <p:cNvSpPr/>
              <p:nvPr/>
            </p:nvSpPr>
            <p:spPr>
              <a:xfrm rot="5400000">
                <a:off x="1334446" y="4206096"/>
                <a:ext cx="272917" cy="1249554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Strategic Goals</a:t>
                </a:r>
              </a:p>
            </p:txBody>
          </p:sp>
          <p:cxnSp>
            <p:nvCxnSpPr>
              <p:cNvPr id="32" name="Conector recto de flecha 149">
                <a:extLst>
                  <a:ext uri="{FF2B5EF4-FFF2-40B4-BE49-F238E27FC236}">
                    <a16:creationId xmlns:a16="http://schemas.microsoft.com/office/drawing/2014/main" id="{51FD1B94-EA5C-4347-A72E-7BF8EE6ABB60}"/>
                  </a:ext>
                </a:extLst>
              </p:cNvPr>
              <p:cNvCxnSpPr>
                <a:stCxn id="30" idx="2"/>
              </p:cNvCxnSpPr>
              <p:nvPr/>
            </p:nvCxnSpPr>
            <p:spPr>
              <a:xfrm flipH="1">
                <a:off x="1470905" y="4548954"/>
                <a:ext cx="1829" cy="145460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Pentágono 252">
                <a:extLst>
                  <a:ext uri="{FF2B5EF4-FFF2-40B4-BE49-F238E27FC236}">
                    <a16:creationId xmlns:a16="http://schemas.microsoft.com/office/drawing/2014/main" id="{F0881F13-BF8F-4FD0-841A-3A4F7346B639}"/>
                  </a:ext>
                </a:extLst>
              </p:cNvPr>
              <p:cNvSpPr/>
              <p:nvPr/>
            </p:nvSpPr>
            <p:spPr>
              <a:xfrm rot="5400000">
                <a:off x="1337251" y="4634813"/>
                <a:ext cx="272918" cy="1252026"/>
              </a:xfrm>
              <a:prstGeom prst="homePlate">
                <a:avLst>
                  <a:gd name="adj" fmla="val 29058"/>
                </a:avLst>
              </a:prstGeom>
              <a:solidFill>
                <a:schemeClr val="bg1"/>
              </a:solidFill>
              <a:ln w="19050"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Integrated</a:t>
                </a:r>
                <a:r>
                  <a:rPr lang="en-GB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Urban Plan</a:t>
                </a:r>
              </a:p>
            </p:txBody>
          </p:sp>
          <p:sp>
            <p:nvSpPr>
              <p:cNvPr id="34" name="Rectángulo 156">
                <a:extLst>
                  <a:ext uri="{FF2B5EF4-FFF2-40B4-BE49-F238E27FC236}">
                    <a16:creationId xmlns:a16="http://schemas.microsoft.com/office/drawing/2014/main" id="{0261D3D0-CF1E-4300-BD1E-B9AD0CC7A829}"/>
                  </a:ext>
                </a:extLst>
              </p:cNvPr>
              <p:cNvSpPr/>
              <p:nvPr/>
            </p:nvSpPr>
            <p:spPr>
              <a:xfrm>
                <a:off x="3721847" y="3434778"/>
                <a:ext cx="1260032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Intervention</a:t>
                </a:r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area diagnosis</a:t>
                </a:r>
              </a:p>
            </p:txBody>
          </p:sp>
          <p:cxnSp>
            <p:nvCxnSpPr>
              <p:cNvPr id="35" name="Conector recto de flecha 157">
                <a:extLst>
                  <a:ext uri="{FF2B5EF4-FFF2-40B4-BE49-F238E27FC236}">
                    <a16:creationId xmlns:a16="http://schemas.microsoft.com/office/drawing/2014/main" id="{F52D3A11-A596-4B37-B44E-59E977DFF1AC}"/>
                  </a:ext>
                </a:extLst>
              </p:cNvPr>
              <p:cNvCxnSpPr>
                <a:stCxn id="34" idx="2"/>
                <a:endCxn id="37" idx="0"/>
              </p:cNvCxnSpPr>
              <p:nvPr/>
            </p:nvCxnSpPr>
            <p:spPr>
              <a:xfrm flipH="1">
                <a:off x="4351860" y="3686778"/>
                <a:ext cx="3" cy="176072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de flecha 158">
                <a:extLst>
                  <a:ext uri="{FF2B5EF4-FFF2-40B4-BE49-F238E27FC236}">
                    <a16:creationId xmlns:a16="http://schemas.microsoft.com/office/drawing/2014/main" id="{3A02430B-0258-4BB4-BB04-91855F8A9B7E}"/>
                  </a:ext>
                </a:extLst>
              </p:cNvPr>
              <p:cNvCxnSpPr>
                <a:stCxn id="37" idx="2"/>
                <a:endCxn id="40" idx="1"/>
              </p:cNvCxnSpPr>
              <p:nvPr/>
            </p:nvCxnSpPr>
            <p:spPr>
              <a:xfrm flipH="1">
                <a:off x="4348794" y="4114850"/>
                <a:ext cx="3066" cy="160679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ángulo 159">
                <a:extLst>
                  <a:ext uri="{FF2B5EF4-FFF2-40B4-BE49-F238E27FC236}">
                    <a16:creationId xmlns:a16="http://schemas.microsoft.com/office/drawing/2014/main" id="{C432EE6B-571B-436D-93E5-FCBD501AADF0}"/>
                  </a:ext>
                </a:extLst>
              </p:cNvPr>
              <p:cNvSpPr/>
              <p:nvPr/>
            </p:nvSpPr>
            <p:spPr>
              <a:xfrm>
                <a:off x="3721844" y="3862850"/>
                <a:ext cx="1260032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Detailed intervention area design</a:t>
                </a:r>
              </a:p>
            </p:txBody>
          </p:sp>
          <p:sp>
            <p:nvSpPr>
              <p:cNvPr id="38" name="Rectángulo 160">
                <a:extLst>
                  <a:ext uri="{FF2B5EF4-FFF2-40B4-BE49-F238E27FC236}">
                    <a16:creationId xmlns:a16="http://schemas.microsoft.com/office/drawing/2014/main" id="{5DA41D34-7095-439C-B9E9-550C15B33840}"/>
                  </a:ext>
                </a:extLst>
              </p:cNvPr>
              <p:cNvSpPr/>
              <p:nvPr/>
            </p:nvSpPr>
            <p:spPr>
              <a:xfrm>
                <a:off x="3718780" y="5125230"/>
                <a:ext cx="1260032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Execution and Commissioning </a:t>
                </a:r>
              </a:p>
            </p:txBody>
          </p:sp>
          <p:cxnSp>
            <p:nvCxnSpPr>
              <p:cNvPr id="39" name="Conector recto de flecha 161">
                <a:extLst>
                  <a:ext uri="{FF2B5EF4-FFF2-40B4-BE49-F238E27FC236}">
                    <a16:creationId xmlns:a16="http://schemas.microsoft.com/office/drawing/2014/main" id="{21972C84-946F-444F-9361-656B175BC0A9}"/>
                  </a:ext>
                </a:extLst>
              </p:cNvPr>
              <p:cNvCxnSpPr>
                <a:stCxn id="41" idx="2"/>
                <a:endCxn id="38" idx="0"/>
              </p:cNvCxnSpPr>
              <p:nvPr/>
            </p:nvCxnSpPr>
            <p:spPr>
              <a:xfrm>
                <a:off x="4348796" y="4996017"/>
                <a:ext cx="0" cy="129213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Pentágono 162">
                <a:extLst>
                  <a:ext uri="{FF2B5EF4-FFF2-40B4-BE49-F238E27FC236}">
                    <a16:creationId xmlns:a16="http://schemas.microsoft.com/office/drawing/2014/main" id="{1D2461AE-DA97-43A1-BE8E-4E68727402BF}"/>
                  </a:ext>
                </a:extLst>
              </p:cNvPr>
              <p:cNvSpPr/>
              <p:nvPr/>
            </p:nvSpPr>
            <p:spPr>
              <a:xfrm rot="5400000">
                <a:off x="4185474" y="3808833"/>
                <a:ext cx="326641" cy="1260033"/>
              </a:xfrm>
              <a:prstGeom prst="homePlate">
                <a:avLst>
                  <a:gd name="adj" fmla="val 29058"/>
                </a:avLst>
              </a:prstGeom>
              <a:solidFill>
                <a:schemeClr val="bg1"/>
              </a:solidFill>
              <a:ln w="19050"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Implementation Plan</a:t>
                </a:r>
              </a:p>
            </p:txBody>
          </p:sp>
          <p:sp>
            <p:nvSpPr>
              <p:cNvPr id="41" name="Rectángulo 163">
                <a:extLst>
                  <a:ext uri="{FF2B5EF4-FFF2-40B4-BE49-F238E27FC236}">
                    <a16:creationId xmlns:a16="http://schemas.microsoft.com/office/drawing/2014/main" id="{6100C906-C69E-4726-A039-2831F147B6A9}"/>
                  </a:ext>
                </a:extLst>
              </p:cNvPr>
              <p:cNvSpPr/>
              <p:nvPr/>
            </p:nvSpPr>
            <p:spPr>
              <a:xfrm>
                <a:off x="3718780" y="4744017"/>
                <a:ext cx="1260032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Procurement and contracting</a:t>
                </a:r>
              </a:p>
            </p:txBody>
          </p:sp>
          <p:cxnSp>
            <p:nvCxnSpPr>
              <p:cNvPr id="42" name="Conector recto de flecha 164">
                <a:extLst>
                  <a:ext uri="{FF2B5EF4-FFF2-40B4-BE49-F238E27FC236}">
                    <a16:creationId xmlns:a16="http://schemas.microsoft.com/office/drawing/2014/main" id="{4F390825-50B1-4A7C-822B-675E36C0A89C}"/>
                  </a:ext>
                </a:extLst>
              </p:cNvPr>
              <p:cNvCxnSpPr>
                <a:stCxn id="40" idx="3"/>
                <a:endCxn id="41" idx="0"/>
              </p:cNvCxnSpPr>
              <p:nvPr/>
            </p:nvCxnSpPr>
            <p:spPr>
              <a:xfrm>
                <a:off x="4348794" y="4602170"/>
                <a:ext cx="2" cy="141847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ángulo 165">
                <a:extLst>
                  <a:ext uri="{FF2B5EF4-FFF2-40B4-BE49-F238E27FC236}">
                    <a16:creationId xmlns:a16="http://schemas.microsoft.com/office/drawing/2014/main" id="{22F937F8-F5C2-4680-B881-6A223F056C4D}"/>
                  </a:ext>
                </a:extLst>
              </p:cNvPr>
              <p:cNvSpPr/>
              <p:nvPr/>
            </p:nvSpPr>
            <p:spPr>
              <a:xfrm>
                <a:off x="5152575" y="4278900"/>
                <a:ext cx="1256826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Evaluation of sustainability and smartness</a:t>
                </a:r>
              </a:p>
            </p:txBody>
          </p:sp>
          <p:cxnSp>
            <p:nvCxnSpPr>
              <p:cNvPr id="44" name="Conector recto de flecha 166">
                <a:extLst>
                  <a:ext uri="{FF2B5EF4-FFF2-40B4-BE49-F238E27FC236}">
                    <a16:creationId xmlns:a16="http://schemas.microsoft.com/office/drawing/2014/main" id="{79E2E738-CC4A-45E2-B169-11FFE0B6CE84}"/>
                  </a:ext>
                </a:extLst>
              </p:cNvPr>
              <p:cNvCxnSpPr>
                <a:stCxn id="47" idx="2"/>
                <a:endCxn id="43" idx="0"/>
              </p:cNvCxnSpPr>
              <p:nvPr/>
            </p:nvCxnSpPr>
            <p:spPr>
              <a:xfrm flipH="1">
                <a:off x="5780988" y="3686778"/>
                <a:ext cx="779" cy="592122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cto de flecha 167">
                <a:extLst>
                  <a:ext uri="{FF2B5EF4-FFF2-40B4-BE49-F238E27FC236}">
                    <a16:creationId xmlns:a16="http://schemas.microsoft.com/office/drawing/2014/main" id="{F6753076-7453-4E5A-BA8A-029810791C12}"/>
                  </a:ext>
                </a:extLst>
              </p:cNvPr>
              <p:cNvCxnSpPr>
                <a:stCxn id="43" idx="2"/>
                <a:endCxn id="46" idx="1"/>
              </p:cNvCxnSpPr>
              <p:nvPr/>
            </p:nvCxnSpPr>
            <p:spPr>
              <a:xfrm>
                <a:off x="5780988" y="4530900"/>
                <a:ext cx="2013" cy="592784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Pentágono 168">
                <a:extLst>
                  <a:ext uri="{FF2B5EF4-FFF2-40B4-BE49-F238E27FC236}">
                    <a16:creationId xmlns:a16="http://schemas.microsoft.com/office/drawing/2014/main" id="{A263B9E6-232B-492D-B827-F190142F9AE6}"/>
                  </a:ext>
                </a:extLst>
              </p:cNvPr>
              <p:cNvSpPr/>
              <p:nvPr/>
            </p:nvSpPr>
            <p:spPr>
              <a:xfrm rot="5400000">
                <a:off x="5646201" y="4634084"/>
                <a:ext cx="273600" cy="1252800"/>
              </a:xfrm>
              <a:prstGeom prst="homePlate">
                <a:avLst>
                  <a:gd name="adj" fmla="val 29058"/>
                </a:avLst>
              </a:prstGeom>
              <a:solidFill>
                <a:schemeClr val="bg1"/>
              </a:solidFill>
              <a:ln w="19050"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Strategy Validation</a:t>
                </a:r>
              </a:p>
            </p:txBody>
          </p:sp>
          <p:sp>
            <p:nvSpPr>
              <p:cNvPr id="47" name="Rectángulo 169">
                <a:extLst>
                  <a:ext uri="{FF2B5EF4-FFF2-40B4-BE49-F238E27FC236}">
                    <a16:creationId xmlns:a16="http://schemas.microsoft.com/office/drawing/2014/main" id="{728FBF8B-E88E-47BD-988B-33D6A199FA1B}"/>
                  </a:ext>
                </a:extLst>
              </p:cNvPr>
              <p:cNvSpPr/>
              <p:nvPr/>
            </p:nvSpPr>
            <p:spPr>
              <a:xfrm>
                <a:off x="5153353" y="3434778"/>
                <a:ext cx="1256827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Monitoring of performance</a:t>
                </a:r>
                <a:endParaRPr lang="en-GB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Conector recto de flecha 172">
                <a:extLst>
                  <a:ext uri="{FF2B5EF4-FFF2-40B4-BE49-F238E27FC236}">
                    <a16:creationId xmlns:a16="http://schemas.microsoft.com/office/drawing/2014/main" id="{363400E6-ECB4-4674-AB51-7DF712247B67}"/>
                  </a:ext>
                </a:extLst>
              </p:cNvPr>
              <p:cNvCxnSpPr/>
              <p:nvPr/>
            </p:nvCxnSpPr>
            <p:spPr>
              <a:xfrm>
                <a:off x="2914168" y="4317067"/>
                <a:ext cx="1200" cy="237409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cto de flecha 173">
                <a:extLst>
                  <a:ext uri="{FF2B5EF4-FFF2-40B4-BE49-F238E27FC236}">
                    <a16:creationId xmlns:a16="http://schemas.microsoft.com/office/drawing/2014/main" id="{115B7BCA-73BB-4538-A271-C6489E6CF706}"/>
                  </a:ext>
                </a:extLst>
              </p:cNvPr>
              <p:cNvCxnSpPr/>
              <p:nvPr/>
            </p:nvCxnSpPr>
            <p:spPr>
              <a:xfrm>
                <a:off x="2915368" y="4834351"/>
                <a:ext cx="1524" cy="289334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cto de flecha 176">
                <a:extLst>
                  <a:ext uri="{FF2B5EF4-FFF2-40B4-BE49-F238E27FC236}">
                    <a16:creationId xmlns:a16="http://schemas.microsoft.com/office/drawing/2014/main" id="{296A6A93-F3FD-4F1E-8AD9-1DAA39C2648D}"/>
                  </a:ext>
                </a:extLst>
              </p:cNvPr>
              <p:cNvCxnSpPr/>
              <p:nvPr/>
            </p:nvCxnSpPr>
            <p:spPr>
              <a:xfrm flipH="1">
                <a:off x="2914168" y="3779432"/>
                <a:ext cx="553" cy="251781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cto de flecha 177">
                <a:extLst>
                  <a:ext uri="{FF2B5EF4-FFF2-40B4-BE49-F238E27FC236}">
                    <a16:creationId xmlns:a16="http://schemas.microsoft.com/office/drawing/2014/main" id="{49A9C41A-B8C4-47FC-B714-2BFF80AA339E}"/>
                  </a:ext>
                </a:extLst>
              </p:cNvPr>
              <p:cNvCxnSpPr>
                <a:stCxn id="27" idx="2"/>
              </p:cNvCxnSpPr>
              <p:nvPr/>
            </p:nvCxnSpPr>
            <p:spPr>
              <a:xfrm flipH="1">
                <a:off x="1470905" y="3645331"/>
                <a:ext cx="1830" cy="125173"/>
              </a:xfrm>
              <a:prstGeom prst="straightConnector1">
                <a:avLst/>
              </a:prstGeom>
              <a:ln>
                <a:solidFill>
                  <a:schemeClr val="bg1">
                    <a:lumMod val="9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Pentágono 55">
                <a:extLst>
                  <a:ext uri="{FF2B5EF4-FFF2-40B4-BE49-F238E27FC236}">
                    <a16:creationId xmlns:a16="http://schemas.microsoft.com/office/drawing/2014/main" id="{F80CA409-377A-4B29-9D65-B5BE7C65F938}"/>
                  </a:ext>
                </a:extLst>
              </p:cNvPr>
              <p:cNvSpPr/>
              <p:nvPr/>
            </p:nvSpPr>
            <p:spPr>
              <a:xfrm rot="5400000">
                <a:off x="2786135" y="4639950"/>
                <a:ext cx="260713" cy="1253955"/>
              </a:xfrm>
              <a:prstGeom prst="homePlate">
                <a:avLst>
                  <a:gd name="adj" fmla="val 29058"/>
                </a:avLst>
              </a:prstGeom>
              <a:solidFill>
                <a:schemeClr val="bg1"/>
              </a:solidFill>
              <a:ln w="19050"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Action Plan</a:t>
                </a:r>
              </a:p>
            </p:txBody>
          </p:sp>
          <p:sp>
            <p:nvSpPr>
              <p:cNvPr id="53" name="Rectángulo 56">
                <a:extLst>
                  <a:ext uri="{FF2B5EF4-FFF2-40B4-BE49-F238E27FC236}">
                    <a16:creationId xmlns:a16="http://schemas.microsoft.com/office/drawing/2014/main" id="{8D6D6D5D-7F3A-498D-AAD6-F333C3F15925}"/>
                  </a:ext>
                </a:extLst>
              </p:cNvPr>
              <p:cNvSpPr/>
              <p:nvPr/>
            </p:nvSpPr>
            <p:spPr>
              <a:xfrm>
                <a:off x="2284666" y="3434778"/>
                <a:ext cx="1248701" cy="3446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S.C.T.Ps </a:t>
                </a:r>
                <a:r>
                  <a:rPr lang="en-GB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selection</a:t>
                </a:r>
              </a:p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Scenarios generation </a:t>
                </a:r>
              </a:p>
            </p:txBody>
          </p:sp>
          <p:sp>
            <p:nvSpPr>
              <p:cNvPr id="54" name="Rectángulo 57">
                <a:extLst>
                  <a:ext uri="{FF2B5EF4-FFF2-40B4-BE49-F238E27FC236}">
                    <a16:creationId xmlns:a16="http://schemas.microsoft.com/office/drawing/2014/main" id="{B609B897-43BB-4F09-B48F-97C01E3FE254}"/>
                  </a:ext>
                </a:extLst>
              </p:cNvPr>
              <p:cNvSpPr/>
              <p:nvPr/>
            </p:nvSpPr>
            <p:spPr>
              <a:xfrm>
                <a:off x="2289515" y="4572037"/>
                <a:ext cx="1255247" cy="279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Scenarios prioritization</a:t>
                </a:r>
              </a:p>
            </p:txBody>
          </p:sp>
          <p:sp>
            <p:nvSpPr>
              <p:cNvPr id="55" name="Rectángulo 58">
                <a:extLst>
                  <a:ext uri="{FF2B5EF4-FFF2-40B4-BE49-F238E27FC236}">
                    <a16:creationId xmlns:a16="http://schemas.microsoft.com/office/drawing/2014/main" id="{7A50F52B-FAE0-4171-8E81-E6D372852BE6}"/>
                  </a:ext>
                </a:extLst>
              </p:cNvPr>
              <p:cNvSpPr/>
              <p:nvPr/>
            </p:nvSpPr>
            <p:spPr>
              <a:xfrm>
                <a:off x="2291860" y="4052262"/>
                <a:ext cx="1248701" cy="2858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Scenarios evaluation</a:t>
                </a:r>
              </a:p>
            </p:txBody>
          </p:sp>
        </p:grpSp>
        <p:pic>
          <p:nvPicPr>
            <p:cNvPr id="15" name="Picture 3">
              <a:extLst>
                <a:ext uri="{FF2B5EF4-FFF2-40B4-BE49-F238E27FC236}">
                  <a16:creationId xmlns:a16="http://schemas.microsoft.com/office/drawing/2014/main" id="{D03A3F74-90F5-4457-98EF-0CA742218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889001" y="2145208"/>
              <a:ext cx="176766" cy="199517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C:\Users\Img255\Documents\RemoUrban\Immagini PPT\icona mobility.png">
              <a:extLst>
                <a:ext uri="{FF2B5EF4-FFF2-40B4-BE49-F238E27FC236}">
                  <a16:creationId xmlns:a16="http://schemas.microsoft.com/office/drawing/2014/main" id="{FB497286-67EB-4276-AE66-202F97C03B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942" y="2175438"/>
              <a:ext cx="231754" cy="164431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C:\Users\Img255\Documents\RemoUrban\Immagini PPT\Icona ICT.png">
              <a:extLst>
                <a:ext uri="{FF2B5EF4-FFF2-40B4-BE49-F238E27FC236}">
                  <a16:creationId xmlns:a16="http://schemas.microsoft.com/office/drawing/2014/main" id="{DA7144A2-594C-4A8A-B5D3-35363DF82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722" y="2187773"/>
              <a:ext cx="200690" cy="14606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 descr="C:\Users\miggar\Desktop\300x200_decisions.gif">
              <a:extLst>
                <a:ext uri="{FF2B5EF4-FFF2-40B4-BE49-F238E27FC236}">
                  <a16:creationId xmlns:a16="http://schemas.microsoft.com/office/drawing/2014/main" id="{4D859BC1-5C8C-45A6-97F2-D150F6D59E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16" r="23735" b="21774"/>
            <a:stretch/>
          </p:blipFill>
          <p:spPr bwMode="auto">
            <a:xfrm>
              <a:off x="1836151" y="2192348"/>
              <a:ext cx="163078" cy="160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C:\Users\miggar\Desktop\icon2.png">
              <a:extLst>
                <a:ext uri="{FF2B5EF4-FFF2-40B4-BE49-F238E27FC236}">
                  <a16:creationId xmlns:a16="http://schemas.microsoft.com/office/drawing/2014/main" id="{0C56CB0F-7070-4DF6-812F-C475768E7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801" y="2187536"/>
              <a:ext cx="244314" cy="168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2554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283BE-2D88-47F5-A202-DEA013D2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REMOURBAN Replication Model: 3 Elements</a:t>
            </a:r>
          </a:p>
        </p:txBody>
      </p:sp>
      <p:pic>
        <p:nvPicPr>
          <p:cNvPr id="4" name="Imagen 33">
            <a:extLst>
              <a:ext uri="{FF2B5EF4-FFF2-40B4-BE49-F238E27FC236}">
                <a16:creationId xmlns:a16="http://schemas.microsoft.com/office/drawing/2014/main" id="{7E61679C-B70D-4676-9820-B68A3556B814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879562"/>
            <a:ext cx="5923936" cy="2170869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4A2D8F-EF8D-4A7E-9F27-CF51D5A523DC}"/>
              </a:ext>
            </a:extLst>
          </p:cNvPr>
          <p:cNvSpPr txBox="1"/>
          <p:nvPr/>
        </p:nvSpPr>
        <p:spPr>
          <a:xfrm>
            <a:off x="467544" y="3108433"/>
            <a:ext cx="8460940" cy="163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Strategy Design Methodology: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10-step process supported by </a:t>
            </a:r>
            <a:r>
              <a:rPr lang="en-GB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REMOURBAN</a:t>
            </a:r>
            <a:r>
              <a:rPr lang="tr-TR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tools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supporting cities 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City Strategy based on the identification of needs, priorities and main areas of ac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ion.</a:t>
            </a:r>
            <a:endParaRPr lang="tr-T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City Technology Packages: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of technologies and related operational model (business model, citizen communication strategies, etc.) aimed at capturing information on solutions that stakeholders can deliver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600"/>
              </a:spcAft>
            </a:pPr>
            <a:r>
              <a:rPr lang="en-GB" sz="1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YOOPi</a:t>
            </a:r>
            <a:r>
              <a:rPr lang="en-GB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!: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ool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support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cities connecting the information from demand analysis (SDM) with solutions (SCTP</a:t>
            </a:r>
            <a:r>
              <a:rPr lang="tr-T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’s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considering the local conditions and barriers.</a:t>
            </a:r>
            <a:endParaRPr lang="tr-T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1A57D80-9656-4354-9449-0CEA119B00A7}"/>
              </a:ext>
            </a:extLst>
          </p:cNvPr>
          <p:cNvCxnSpPr/>
          <p:nvPr/>
        </p:nvCxnSpPr>
        <p:spPr>
          <a:xfrm flipH="1">
            <a:off x="1115616" y="1491630"/>
            <a:ext cx="864096" cy="2520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5506D1-8946-4EDE-9D01-CF44FE7DCA34}"/>
              </a:ext>
            </a:extLst>
          </p:cNvPr>
          <p:cNvSpPr txBox="1"/>
          <p:nvPr/>
        </p:nvSpPr>
        <p:spPr>
          <a:xfrm>
            <a:off x="683568" y="170880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SDM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3F8AA5E-B0DC-4DBB-89CE-3D37816C642E}"/>
              </a:ext>
            </a:extLst>
          </p:cNvPr>
          <p:cNvCxnSpPr>
            <a:cxnSpLocks/>
          </p:cNvCxnSpPr>
          <p:nvPr/>
        </p:nvCxnSpPr>
        <p:spPr>
          <a:xfrm>
            <a:off x="7359930" y="2186335"/>
            <a:ext cx="705505" cy="97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3AEA9FF-37EB-4249-94A8-C00B6B4F2572}"/>
              </a:ext>
            </a:extLst>
          </p:cNvPr>
          <p:cNvSpPr txBox="1"/>
          <p:nvPr/>
        </p:nvSpPr>
        <p:spPr>
          <a:xfrm>
            <a:off x="8065435" y="2127511"/>
            <a:ext cx="784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SCTP’s</a:t>
            </a:r>
          </a:p>
        </p:txBody>
      </p:sp>
    </p:spTree>
    <p:extLst>
      <p:ext uri="{BB962C8B-B14F-4D97-AF65-F5344CB8AC3E}">
        <p14:creationId xmlns:p14="http://schemas.microsoft.com/office/powerpoint/2010/main" val="3889028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7C6F-3640-4312-9620-778934C1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REMOURBAN Replication Model Verification and Tools</a:t>
            </a:r>
          </a:p>
        </p:txBody>
      </p:sp>
      <p:pic>
        <p:nvPicPr>
          <p:cNvPr id="4" name="Kép 18">
            <a:extLst>
              <a:ext uri="{FF2B5EF4-FFF2-40B4-BE49-F238E27FC236}">
                <a16:creationId xmlns:a16="http://schemas.microsoft.com/office/drawing/2014/main" id="{BB92E1E6-7814-4FA2-A106-6F6DCBEDD5BA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92726"/>
            <a:ext cx="4947732" cy="27332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00DEC3-BCB5-4EC0-9387-72EE309BE9D7}"/>
              </a:ext>
            </a:extLst>
          </p:cNvPr>
          <p:cNvSpPr txBox="1"/>
          <p:nvPr/>
        </p:nvSpPr>
        <p:spPr>
          <a:xfrm>
            <a:off x="5112060" y="3625963"/>
            <a:ext cx="36137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/>
              <a:t>Lighthouses: Valladolid, Nottingham, Tepebasi</a:t>
            </a:r>
          </a:p>
          <a:p>
            <a:r>
              <a:rPr lang="tr-TR" sz="1400" dirty="0"/>
              <a:t>Fellows: Seraing, Miskolc</a:t>
            </a:r>
          </a:p>
          <a:p>
            <a:r>
              <a:rPr lang="tr-TR" sz="1400" dirty="0"/>
              <a:t>Outer circle: Oxford, Kadikoy, Segovia </a:t>
            </a:r>
          </a:p>
        </p:txBody>
      </p:sp>
      <p:pic>
        <p:nvPicPr>
          <p:cNvPr id="6" name="Imagen 126">
            <a:extLst>
              <a:ext uri="{FF2B5EF4-FFF2-40B4-BE49-F238E27FC236}">
                <a16:creationId xmlns:a16="http://schemas.microsoft.com/office/drawing/2014/main" id="{AC697C80-AD24-49B9-84EE-8620273625C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7" r="9850"/>
          <a:stretch/>
        </p:blipFill>
        <p:spPr bwMode="auto">
          <a:xfrm>
            <a:off x="539552" y="1095587"/>
            <a:ext cx="2844316" cy="24122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71B541-B13B-4910-A8A0-D8F87A79B915}"/>
              </a:ext>
            </a:extLst>
          </p:cNvPr>
          <p:cNvSpPr txBox="1"/>
          <p:nvPr/>
        </p:nvSpPr>
        <p:spPr>
          <a:xfrm>
            <a:off x="410227" y="3625963"/>
            <a:ext cx="3102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Supporting tools of REMOURBAN </a:t>
            </a:r>
          </a:p>
          <a:p>
            <a:r>
              <a:rPr lang="tr-TR" sz="1600" dirty="0"/>
              <a:t>Urban Regeneration Model</a:t>
            </a:r>
          </a:p>
        </p:txBody>
      </p:sp>
    </p:spTree>
    <p:extLst>
      <p:ext uri="{BB962C8B-B14F-4D97-AF65-F5344CB8AC3E}">
        <p14:creationId xmlns:p14="http://schemas.microsoft.com/office/powerpoint/2010/main" val="760571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panellist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E3B804-9DB9-47D4-8506-167D459500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0101" r="13601" b="19200"/>
          <a:stretch/>
        </p:blipFill>
        <p:spPr>
          <a:xfrm>
            <a:off x="709380" y="1482171"/>
            <a:ext cx="1812369" cy="2179158"/>
          </a:xfrm>
          <a:prstGeom prst="rect">
            <a:avLst/>
          </a:prstGeom>
        </p:spPr>
      </p:pic>
      <p:sp>
        <p:nvSpPr>
          <p:cNvPr id="10" name="textruta 8">
            <a:extLst>
              <a:ext uri="{FF2B5EF4-FFF2-40B4-BE49-F238E27FC236}">
                <a16:creationId xmlns:a16="http://schemas.microsoft.com/office/drawing/2014/main" id="{B06512AE-A476-4980-9ECF-8929B6542969}"/>
              </a:ext>
            </a:extLst>
          </p:cNvPr>
          <p:cNvSpPr txBox="1"/>
          <p:nvPr/>
        </p:nvSpPr>
        <p:spPr>
          <a:xfrm>
            <a:off x="2951820" y="1876638"/>
            <a:ext cx="55806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Nora Mendoza </a:t>
            </a:r>
            <a:r>
              <a:rPr lang="en-US" sz="2000" dirty="0"/>
              <a:t>of the municipal company Fomento de San Sebastian, in the Basque Country. Specialized on Smart Strategy and Sector Specialization. Replicate coordination team member</a:t>
            </a: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" name="Marcador de contenido 3">
            <a:extLst>
              <a:ext uri="{FF2B5EF4-FFF2-40B4-BE49-F238E27FC236}">
                <a16:creationId xmlns:a16="http://schemas.microsoft.com/office/drawing/2014/main" id="{92CF5173-92FF-4D65-B24E-EEF1B7F0D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9" y="4371950"/>
            <a:ext cx="688183" cy="73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44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REPLICATE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137E0D4-8CF5-4C3A-AAD4-997C2A603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95" y="2006569"/>
            <a:ext cx="4046538" cy="180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  <a:defRPr/>
            </a:pPr>
            <a:r>
              <a:rPr lang="en-GB" sz="12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 </a:t>
            </a:r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Fomento San Sebastian</a:t>
            </a:r>
            <a:endParaRPr lang="en-GB" sz="11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 partners, 7 countries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lighthouse cities: San Sebastián, Florence, Bristol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fellow cities: Essen, Lausanne, </a:t>
            </a:r>
            <a:r>
              <a:rPr lang="en-GB" sz="1100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Nilüfer</a:t>
            </a:r>
            <a:endParaRPr lang="en-GB" sz="11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observer cities: Bogota, Guangzhou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Academic Institutions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Researcher performers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Industrial partners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Other companies</a:t>
            </a:r>
          </a:p>
          <a:p>
            <a:pPr marL="171450" indent="-171450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endParaRPr lang="en-GB" sz="11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82F7BC28-FFFA-4B0E-98C4-C81883BD4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16" y="2025861"/>
            <a:ext cx="2052228" cy="86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  <a:defRPr/>
            </a:pPr>
            <a:r>
              <a:rPr lang="en-GB" sz="12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5-year project</a:t>
            </a:r>
            <a:endParaRPr lang="en-GB" sz="1200" dirty="0">
              <a:solidFill>
                <a:srgbClr val="33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"/>
              <a:defRPr/>
            </a:pPr>
            <a:r>
              <a:rPr lang="en-GB" sz="10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Y1-Y2-Y3 Implementation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Y4-Y5 Monitoring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"/>
              <a:defRPr/>
            </a:pPr>
            <a:r>
              <a:rPr lang="en-GB" sz="11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 date: 01/02/2016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BFF8B0F-321C-40B0-A092-D1520282CB8B}"/>
              </a:ext>
            </a:extLst>
          </p:cNvPr>
          <p:cNvGrpSpPr/>
          <p:nvPr/>
        </p:nvGrpSpPr>
        <p:grpSpPr>
          <a:xfrm>
            <a:off x="5942912" y="807554"/>
            <a:ext cx="3111636" cy="3600400"/>
            <a:chOff x="5942912" y="807554"/>
            <a:chExt cx="3111636" cy="3600400"/>
          </a:xfrm>
        </p:grpSpPr>
        <p:pic>
          <p:nvPicPr>
            <p:cNvPr id="10" name="Imagen 1">
              <a:extLst>
                <a:ext uri="{FF2B5EF4-FFF2-40B4-BE49-F238E27FC236}">
                  <a16:creationId xmlns:a16="http://schemas.microsoft.com/office/drawing/2014/main" id="{FEA16C67-F147-46DE-B77E-929B607340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3" b="12719"/>
            <a:stretch/>
          </p:blipFill>
          <p:spPr bwMode="auto">
            <a:xfrm>
              <a:off x="5942912" y="807554"/>
              <a:ext cx="3111636" cy="36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8AFA59CD-B016-417F-BDA6-C1D1B3AED2F3}"/>
                </a:ext>
              </a:extLst>
            </p:cNvPr>
            <p:cNvSpPr/>
            <p:nvPr/>
          </p:nvSpPr>
          <p:spPr>
            <a:xfrm>
              <a:off x="8424428" y="807554"/>
              <a:ext cx="466831" cy="4944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2426E10D-8191-4157-979F-6A4B1FB15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84" y="917746"/>
            <a:ext cx="6995696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en-GB" sz="14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REPLICATE - </a:t>
            </a:r>
            <a:r>
              <a:rPr lang="en-GB" sz="1400" b="1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GB" sz="1400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naissance</a:t>
            </a:r>
            <a:r>
              <a:rPr lang="en-GB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GB" sz="1400" b="1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en-GB" sz="1400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</a:t>
            </a:r>
            <a:r>
              <a:rPr lang="en-GB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GB" sz="140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nnovative </a:t>
            </a:r>
            <a:r>
              <a:rPr lang="en-GB" sz="140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itizenship </a:t>
            </a:r>
            <a:r>
              <a:rPr lang="en-GB" sz="140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</a:t>
            </a:r>
            <a:r>
              <a:rPr lang="en-GB" sz="140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GB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chnology</a:t>
            </a:r>
            <a:endParaRPr lang="en-GB" sz="11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3">
            <a:extLst>
              <a:ext uri="{FF2B5EF4-FFF2-40B4-BE49-F238E27FC236}">
                <a16:creationId xmlns:a16="http://schemas.microsoft.com/office/drawing/2014/main" id="{699E2C55-C126-482A-9E9B-587BEA327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034373"/>
            <a:ext cx="3384376" cy="20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Marcador de contenido 3">
            <a:extLst>
              <a:ext uri="{FF2B5EF4-FFF2-40B4-BE49-F238E27FC236}">
                <a16:creationId xmlns:a16="http://schemas.microsoft.com/office/drawing/2014/main" id="{0F044D63-238C-4605-8DD7-1350321E0D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9" y="4371950"/>
            <a:ext cx="688183" cy="735935"/>
          </a:xfrm>
          <a:prstGeom prst="rect">
            <a:avLst/>
          </a:prstGeom>
        </p:spPr>
      </p:pic>
      <p:sp>
        <p:nvSpPr>
          <p:cNvPr id="20" name="Rectangle 5">
            <a:extLst>
              <a:ext uri="{FF2B5EF4-FFF2-40B4-BE49-F238E27FC236}">
                <a16:creationId xmlns:a16="http://schemas.microsoft.com/office/drawing/2014/main" id="{3262C523-6A4D-49CA-9891-6D9DDE845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84" y="1302041"/>
            <a:ext cx="6167604" cy="57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en-GB" sz="105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- </a:t>
            </a:r>
            <a:r>
              <a:rPr lang="en-GB" sz="10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increase the </a:t>
            </a:r>
            <a:r>
              <a:rPr lang="en-GB" sz="105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of life of citizens </a:t>
            </a:r>
            <a:r>
              <a:rPr lang="en-GB" sz="10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 Europe by demonstrating the impact of </a:t>
            </a:r>
            <a:r>
              <a:rPr lang="en-GB" sz="105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 technologies</a:t>
            </a:r>
            <a:r>
              <a:rPr lang="en-GB" sz="10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used to </a:t>
            </a:r>
            <a:r>
              <a:rPr lang="en-GB" sz="105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co-create</a:t>
            </a:r>
            <a:r>
              <a:rPr lang="en-GB" sz="10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Smart City services </a:t>
            </a:r>
            <a:r>
              <a:rPr lang="en-GB" sz="105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citizens</a:t>
            </a:r>
            <a:r>
              <a:rPr lang="en-GB" sz="10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to test the optimal process for </a:t>
            </a:r>
            <a:r>
              <a:rPr lang="en-GB" sz="1050" b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replicating successes</a:t>
            </a:r>
            <a:r>
              <a:rPr lang="en-GB" sz="10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cities and across cities</a:t>
            </a:r>
          </a:p>
        </p:txBody>
      </p:sp>
    </p:spTree>
    <p:extLst>
      <p:ext uri="{BB962C8B-B14F-4D97-AF65-F5344CB8AC3E}">
        <p14:creationId xmlns:p14="http://schemas.microsoft.com/office/powerpoint/2010/main" val="1853809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&gt; Implementation &gt; Replication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78078EE-E61C-443B-9782-4CDF6ADD38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9" y="4371950"/>
            <a:ext cx="688183" cy="735935"/>
          </a:xfrm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2CB339B4-BD45-4EE4-B3CF-B366BE02F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919" y="807555"/>
            <a:ext cx="3887269" cy="55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350"/>
              </a:spcBef>
              <a:buClrTx/>
              <a:buFontTx/>
              <a:buNone/>
            </a:pPr>
            <a:r>
              <a:rPr lang="en-GB" sz="1000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Donostia</a:t>
            </a:r>
            <a:r>
              <a:rPr lang="en-GB" sz="10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San Sebastian, Florence and Bristol have collaborated before up to 2015 in the project STEEP-Systems Thinking for Comprehensive City Efficient Energy Planning</a:t>
            </a: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E758AA30-49B1-40AD-BAEF-CED6E759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807554"/>
            <a:ext cx="828092" cy="21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A3BE3156-D123-4F99-822F-CE6AF5EA5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85369"/>
            <a:ext cx="764803" cy="22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D30A285-C1F5-4BF2-A4F2-A658F7565229}"/>
              </a:ext>
            </a:extLst>
          </p:cNvPr>
          <p:cNvSpPr txBox="1"/>
          <p:nvPr/>
        </p:nvSpPr>
        <p:spPr>
          <a:xfrm>
            <a:off x="143508" y="883868"/>
            <a:ext cx="1937467" cy="26161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Smart City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Plans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(2015)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77EAD3A-8918-47D2-BEF0-97624B0ED433}"/>
              </a:ext>
            </a:extLst>
          </p:cNvPr>
          <p:cNvSpPr txBox="1"/>
          <p:nvPr/>
        </p:nvSpPr>
        <p:spPr>
          <a:xfrm>
            <a:off x="143508" y="1480798"/>
            <a:ext cx="4684536" cy="26161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Lighthouse Cities implementations (02/2016-02/2021)</a:t>
            </a:r>
          </a:p>
        </p:txBody>
      </p:sp>
      <p:sp>
        <p:nvSpPr>
          <p:cNvPr id="31" name="CustomShape 6">
            <a:extLst>
              <a:ext uri="{FF2B5EF4-FFF2-40B4-BE49-F238E27FC236}">
                <a16:creationId xmlns:a16="http://schemas.microsoft.com/office/drawing/2014/main" id="{56423B3D-9A31-487E-8F0D-C309FC84F47A}"/>
              </a:ext>
            </a:extLst>
          </p:cNvPr>
          <p:cNvSpPr/>
          <p:nvPr/>
        </p:nvSpPr>
        <p:spPr>
          <a:xfrm>
            <a:off x="5652120" y="1901532"/>
            <a:ext cx="3528391" cy="8862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 defTabSz="914400" eaLnBrk="1" fontAlgn="auto" hangingPunct="1">
              <a:spcBef>
                <a:spcPts val="2701"/>
              </a:spcBef>
              <a:spcAft>
                <a:spcPts val="0"/>
              </a:spcAft>
              <a:defRPr/>
            </a:pPr>
            <a:r>
              <a:rPr lang="en-GB" sz="1200" i="1" spc="-1" dirty="0">
                <a:solidFill>
                  <a:srgbClr val="2EAEDA"/>
                </a:solidFill>
                <a:ea typeface="ＭＳ Ｐゴシック"/>
              </a:rPr>
              <a:t>“Development and validation of a comprehensive and sustainable City Business Model to enhance the transition process to a smart city to be replicated in other towns and districts”</a:t>
            </a:r>
            <a:endParaRPr lang="en-GB" sz="1200" spc="-1" dirty="0">
              <a:solidFill>
                <a:prstClr val="black"/>
              </a:solidFill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11D9A96-80D4-4376-AD5B-A76A1FEE1D92}"/>
              </a:ext>
            </a:extLst>
          </p:cNvPr>
          <p:cNvGrpSpPr/>
          <p:nvPr/>
        </p:nvGrpSpPr>
        <p:grpSpPr>
          <a:xfrm>
            <a:off x="143508" y="1815666"/>
            <a:ext cx="3204356" cy="2664296"/>
            <a:chOff x="143508" y="1815666"/>
            <a:chExt cx="3204356" cy="2664296"/>
          </a:xfrm>
        </p:grpSpPr>
        <p:sp>
          <p:nvSpPr>
            <p:cNvPr id="29" name="CustomShape 4">
              <a:extLst>
                <a:ext uri="{FF2B5EF4-FFF2-40B4-BE49-F238E27FC236}">
                  <a16:creationId xmlns:a16="http://schemas.microsoft.com/office/drawing/2014/main" id="{674CAC96-6DBE-46CF-9D86-339CFB5D0028}"/>
                </a:ext>
              </a:extLst>
            </p:cNvPr>
            <p:cNvSpPr/>
            <p:nvPr/>
          </p:nvSpPr>
          <p:spPr>
            <a:xfrm>
              <a:off x="143509" y="1815666"/>
              <a:ext cx="3204355" cy="26642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marL="169920" indent="-169200" defTabSz="914400" eaLnBrk="1" fontAlgn="auto" hangingPunct="1">
                <a:spcBef>
                  <a:spcPts val="601"/>
                </a:spcBef>
                <a:spcAft>
                  <a:spcPts val="0"/>
                </a:spcAft>
                <a:defRPr/>
              </a:pPr>
              <a:r>
                <a:rPr lang="en-GB" sz="1050" b="1" spc="-1" dirty="0">
                  <a:solidFill>
                    <a:srgbClr val="2EAEDA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Comprehensive strategy for smart districts </a:t>
              </a:r>
              <a:endParaRPr lang="en-GB" sz="1050" spc="-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69920" indent="-169200" defTabSz="914400" eaLnBrk="1" fontAlgn="auto" hangingPunct="1">
                <a:spcBef>
                  <a:spcPts val="601"/>
                </a:spcBef>
                <a:spcAft>
                  <a:spcPts val="0"/>
                </a:spcAft>
                <a:defRPr/>
              </a:pPr>
              <a:r>
                <a:rPr lang="en-GB" sz="105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Improvement of the transition to smart city:</a:t>
              </a:r>
              <a:endParaRPr lang="en-GB" sz="1050" spc="-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69920" indent="-169200" defTabSz="914400" eaLnBrk="1" fontAlgn="auto" hangingPunct="1">
                <a:spcBef>
                  <a:spcPts val="601"/>
                </a:spcBef>
                <a:spcAft>
                  <a:spcPts val="0"/>
                </a:spcAft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105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Energy efficiency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Building retrofitting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District Heating System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Smart Grid and Demand Side Platform</a:t>
              </a:r>
              <a:endParaRPr lang="en-GB" sz="800" spc="-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69920" indent="-169200" defTabSz="914400" eaLnBrk="1" fontAlgn="auto" hangingPunct="1">
                <a:spcBef>
                  <a:spcPts val="601"/>
                </a:spcBef>
                <a:spcAft>
                  <a:spcPts val="0"/>
                </a:spcAft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105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Sustainable mobility</a:t>
              </a:r>
              <a:endParaRPr lang="en-GB" sz="800" spc="-1" dirty="0">
                <a:solidFill>
                  <a:srgbClr val="26262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endParaRP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Acquisition/Monitoring of EV Cars, e-</a:t>
              </a:r>
              <a:r>
                <a:rPr lang="en-GB" sz="800" spc="-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motos</a:t>
              </a:r>
              <a:r>
                <a:rPr lang="en-GB" sz="800" spc="-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e-buses, e-taxis, e-bikes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Advanced Charging Infrastructure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Transport Management Services for Citizens</a:t>
              </a:r>
            </a:p>
          </p:txBody>
        </p:sp>
        <p:pic>
          <p:nvPicPr>
            <p:cNvPr id="32" name="Picture 14">
              <a:extLst>
                <a:ext uri="{FF2B5EF4-FFF2-40B4-BE49-F238E27FC236}">
                  <a16:creationId xmlns:a16="http://schemas.microsoft.com/office/drawing/2014/main" id="{EAD7E76F-E4A3-4682-9BA7-A57E463EC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lum contrast="-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508" y="2607754"/>
              <a:ext cx="460031" cy="425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5">
              <a:extLst>
                <a:ext uri="{FF2B5EF4-FFF2-40B4-BE49-F238E27FC236}">
                  <a16:creationId xmlns:a16="http://schemas.microsoft.com/office/drawing/2014/main" id="{D425D6D4-57D4-4A62-A745-EA6F4BFF48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lum contrast="-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8" y="3543858"/>
              <a:ext cx="460032" cy="425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26386A6B-D90E-4AC6-8FBB-B2F5969A032F}"/>
              </a:ext>
            </a:extLst>
          </p:cNvPr>
          <p:cNvGrpSpPr/>
          <p:nvPr/>
        </p:nvGrpSpPr>
        <p:grpSpPr>
          <a:xfrm>
            <a:off x="1583668" y="4388069"/>
            <a:ext cx="1280014" cy="415929"/>
            <a:chOff x="1815822" y="4280057"/>
            <a:chExt cx="1280014" cy="415929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3DA58E6-8336-4C98-B813-1654D37DCFF1}"/>
                </a:ext>
              </a:extLst>
            </p:cNvPr>
            <p:cNvSpPr/>
            <p:nvPr/>
          </p:nvSpPr>
          <p:spPr>
            <a:xfrm>
              <a:off x="1815822" y="4280057"/>
              <a:ext cx="1280014" cy="41592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5130C42D-562A-4075-8C91-B3BD0CA3CC6C}"/>
                </a:ext>
              </a:extLst>
            </p:cNvPr>
            <p:cNvSpPr txBox="1"/>
            <p:nvPr/>
          </p:nvSpPr>
          <p:spPr>
            <a:xfrm>
              <a:off x="1907704" y="4371950"/>
              <a:ext cx="1134362" cy="253916"/>
            </a:xfrm>
            <a:prstGeom prst="rect">
              <a:avLst/>
            </a:prstGeom>
            <a:noFill/>
            <a:ln w="19050">
              <a:noFill/>
              <a:prstDash val="sysDot"/>
            </a:ln>
          </p:spPr>
          <p:txBody>
            <a:bodyPr wrap="square" rtlCol="0">
              <a:spAutoFit/>
            </a:bodyPr>
            <a:lstStyle/>
            <a:p>
              <a:r>
                <a:rPr lang="es-ES" sz="1050" i="1" dirty="0">
                  <a:latin typeface="Arial" panose="020B0604020202020204" pitchFamily="34" charset="0"/>
                  <a:cs typeface="Arial" panose="020B0604020202020204" pitchFamily="34" charset="0"/>
                </a:rPr>
                <a:t>ENGAGEMENT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8DBF9FF-C75A-4FFD-AB1A-87347EA6F62E}"/>
              </a:ext>
            </a:extLst>
          </p:cNvPr>
          <p:cNvGrpSpPr/>
          <p:nvPr/>
        </p:nvGrpSpPr>
        <p:grpSpPr>
          <a:xfrm>
            <a:off x="3203848" y="2355726"/>
            <a:ext cx="3384376" cy="2210530"/>
            <a:chOff x="3203848" y="2355726"/>
            <a:chExt cx="3384376" cy="2210530"/>
          </a:xfrm>
        </p:grpSpPr>
        <p:sp>
          <p:nvSpPr>
            <p:cNvPr id="34" name="CustomShape 4">
              <a:extLst>
                <a:ext uri="{FF2B5EF4-FFF2-40B4-BE49-F238E27FC236}">
                  <a16:creationId xmlns:a16="http://schemas.microsoft.com/office/drawing/2014/main" id="{25103272-1EA3-4F64-BDA4-68FF0C1152D4}"/>
                </a:ext>
              </a:extLst>
            </p:cNvPr>
            <p:cNvSpPr/>
            <p:nvPr/>
          </p:nvSpPr>
          <p:spPr>
            <a:xfrm>
              <a:off x="3203848" y="2355726"/>
              <a:ext cx="3384376" cy="221053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marL="169920" indent="-169200" defTabSz="914400" eaLnBrk="1" fontAlgn="auto" hangingPunct="1">
                <a:spcBef>
                  <a:spcPts val="601"/>
                </a:spcBef>
                <a:spcAft>
                  <a:spcPts val="0"/>
                </a:spcAft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105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ICT &amp; infrastructure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Smart City Platform integrating current Local IT System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Open data, Link Open Data and Citizen Participation services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Deployment of services and sensors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High Speed Wireless Mobile Network Deployment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Public Smart Lighting deployment</a:t>
              </a:r>
            </a:p>
            <a:p>
              <a:pPr marL="169920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105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Cross-cutting activities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Strategic Planning, Business Models and Exploitation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b="1" u="sng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Replication and scale-up</a:t>
              </a:r>
            </a:p>
            <a:p>
              <a:pPr marL="627120" lvl="1" indent="-169200">
                <a:spcBef>
                  <a:spcPts val="601"/>
                </a:spcBef>
                <a:buClr>
                  <a:srgbClr val="2EAEDA"/>
                </a:buClr>
                <a:buSzPct val="50000"/>
                <a:buFont typeface="Wingdings" charset="2"/>
                <a:buChar char=""/>
                <a:defRPr/>
              </a:pPr>
              <a:r>
                <a:rPr lang="en-GB" sz="800" spc="-1" dirty="0">
                  <a:solidFill>
                    <a:srgbClr val="262626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Monitoring</a:t>
              </a:r>
              <a:endParaRPr lang="en-GB" sz="800" spc="-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Imagen 3">
              <a:extLst>
                <a:ext uri="{FF2B5EF4-FFF2-40B4-BE49-F238E27FC236}">
                  <a16:creationId xmlns:a16="http://schemas.microsoft.com/office/drawing/2014/main" id="{A1835F34-823B-42C6-99CF-BD2C9AF593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0" t="81135" r="87881" b="7324"/>
            <a:stretch/>
          </p:blipFill>
          <p:spPr bwMode="auto">
            <a:xfrm>
              <a:off x="3264881" y="4004933"/>
              <a:ext cx="483559" cy="479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13">
              <a:extLst>
                <a:ext uri="{FF2B5EF4-FFF2-40B4-BE49-F238E27FC236}">
                  <a16:creationId xmlns:a16="http://schemas.microsoft.com/office/drawing/2014/main" id="{3AC4A9C2-F306-4447-81C7-72B7EA101B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lum contrast="-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518" y="2907716"/>
              <a:ext cx="438512" cy="40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" name="Marcador de contenido 3">
            <a:extLst>
              <a:ext uri="{FF2B5EF4-FFF2-40B4-BE49-F238E27FC236}">
                <a16:creationId xmlns:a16="http://schemas.microsoft.com/office/drawing/2014/main" id="{C3E16C33-87F3-47D8-A8FE-BF8EDD75E1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63" y="1300038"/>
            <a:ext cx="588556" cy="629395"/>
          </a:xfrm>
          <a:prstGeom prst="rect">
            <a:avLst/>
          </a:prstGeom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A6D060DD-C02C-4DCF-A706-275B461727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t="7632" r="15419" b="3183"/>
          <a:stretch/>
        </p:blipFill>
        <p:spPr bwMode="auto">
          <a:xfrm>
            <a:off x="6413519" y="1408688"/>
            <a:ext cx="514553" cy="47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>
            <a:extLst>
              <a:ext uri="{FF2B5EF4-FFF2-40B4-BE49-F238E27FC236}">
                <a16:creationId xmlns:a16="http://schemas.microsoft.com/office/drawing/2014/main" id="{692DCE45-147E-4163-BF9C-A0662DC1B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t="7819" r="9950" b="9854"/>
          <a:stretch/>
        </p:blipFill>
        <p:spPr bwMode="auto">
          <a:xfrm>
            <a:off x="5853265" y="1383618"/>
            <a:ext cx="514554" cy="52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>
            <a:extLst>
              <a:ext uri="{FF2B5EF4-FFF2-40B4-BE49-F238E27FC236}">
                <a16:creationId xmlns:a16="http://schemas.microsoft.com/office/drawing/2014/main" id="{E5AA8D70-EDBB-4A00-876B-ACA910378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6174" r="10360"/>
          <a:stretch/>
        </p:blipFill>
        <p:spPr bwMode="auto">
          <a:xfrm>
            <a:off x="6983513" y="1388629"/>
            <a:ext cx="504811" cy="51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014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7">
            <a:extLst>
              <a:ext uri="{FF2B5EF4-FFF2-40B4-BE49-F238E27FC236}">
                <a16:creationId xmlns:a16="http://schemas.microsoft.com/office/drawing/2014/main" id="{0D2A6AB6-F957-4193-B4BC-E7CC15A4D350}"/>
              </a:ext>
            </a:extLst>
          </p:cNvPr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51520" y="2653340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&gt; Implementation &gt; Replication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726AFAC-9964-4608-86E7-D7D05A4C6992}"/>
              </a:ext>
            </a:extLst>
          </p:cNvPr>
          <p:cNvSpPr txBox="1"/>
          <p:nvPr/>
        </p:nvSpPr>
        <p:spPr>
          <a:xfrm>
            <a:off x="71500" y="879562"/>
            <a:ext cx="3621605" cy="26161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Replication plans in LCs - Scale up (2020-2030/2050)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D1B6218-D75E-46C8-AD89-0359D004333E}"/>
              </a:ext>
            </a:extLst>
          </p:cNvPr>
          <p:cNvSpPr txBox="1"/>
          <p:nvPr/>
        </p:nvSpPr>
        <p:spPr>
          <a:xfrm>
            <a:off x="7027021" y="853140"/>
            <a:ext cx="1937467" cy="26161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Replication plans in FC</a:t>
            </a:r>
          </a:p>
        </p:txBody>
      </p:sp>
      <p:sp>
        <p:nvSpPr>
          <p:cNvPr id="30" name="CustomShape 4">
            <a:extLst>
              <a:ext uri="{FF2B5EF4-FFF2-40B4-BE49-F238E27FC236}">
                <a16:creationId xmlns:a16="http://schemas.microsoft.com/office/drawing/2014/main" id="{EB3E612E-8FBE-4B78-837C-45C1227B211F}"/>
              </a:ext>
            </a:extLst>
          </p:cNvPr>
          <p:cNvSpPr/>
          <p:nvPr/>
        </p:nvSpPr>
        <p:spPr>
          <a:xfrm>
            <a:off x="71500" y="1135581"/>
            <a:ext cx="6624736" cy="15266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169920" indent="-169200" defTabSz="914400" eaLnBrk="1" fontAlgn="auto" hangingPunct="1">
              <a:spcBef>
                <a:spcPts val="601"/>
              </a:spcBef>
              <a:spcAft>
                <a:spcPts val="0"/>
              </a:spcAft>
              <a:defRPr/>
            </a:pPr>
            <a:r>
              <a:rPr lang="en-GB" sz="1050" spc="-1">
                <a:solidFill>
                  <a:srgbClr val="26262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Results analysis (technical&amp;management), exchanges, optimal conditions for extensión – benchlearning among cities: </a:t>
            </a:r>
            <a:endParaRPr lang="en-GB" sz="1050" spc="-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9920" indent="-169200" defTabSz="914400" eaLnBrk="1" fontAlgn="auto" hangingPunct="1">
              <a:spcBef>
                <a:spcPts val="601"/>
              </a:spcBef>
              <a:spcAft>
                <a:spcPts val="0"/>
              </a:spcAft>
              <a:buClr>
                <a:srgbClr val="2EAEDA"/>
              </a:buClr>
              <a:buSzPct val="50000"/>
              <a:buFont typeface="Wingdings" charset="2"/>
              <a:buChar char=""/>
              <a:defRPr/>
            </a:pPr>
            <a:r>
              <a:rPr lang="en-GB" sz="1050" spc="-1">
                <a:solidFill>
                  <a:srgbClr val="26262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Temporal &amp; spacial horizon definition (link to policy and vision)</a:t>
            </a:r>
            <a:endParaRPr lang="en-GB" sz="1050" spc="-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9920" indent="-169200" defTabSz="914400" eaLnBrk="1" fontAlgn="auto" hangingPunct="1">
              <a:spcBef>
                <a:spcPts val="601"/>
              </a:spcBef>
              <a:spcAft>
                <a:spcPts val="0"/>
              </a:spcAft>
              <a:buClr>
                <a:srgbClr val="2EAEDA"/>
              </a:buClr>
              <a:buSzPct val="50000"/>
              <a:buFont typeface="Wingdings" charset="2"/>
              <a:buChar char=""/>
              <a:defRPr/>
            </a:pPr>
            <a:r>
              <a:rPr lang="en-GB" sz="1050" spc="-1">
                <a:solidFill>
                  <a:srgbClr val="26262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Framework evaluation (legislation, regulation, financial instruments)</a:t>
            </a:r>
            <a:endParaRPr lang="en-GB" sz="1050" spc="-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9920" indent="-169200" defTabSz="914400" eaLnBrk="1" fontAlgn="auto" hangingPunct="1">
              <a:spcBef>
                <a:spcPts val="601"/>
              </a:spcBef>
              <a:spcAft>
                <a:spcPts val="0"/>
              </a:spcAft>
              <a:buClr>
                <a:srgbClr val="2EAEDA"/>
              </a:buClr>
              <a:buSzPct val="50000"/>
              <a:buFont typeface="Wingdings" charset="2"/>
              <a:buChar char=""/>
              <a:defRPr/>
            </a:pPr>
            <a:r>
              <a:rPr lang="en-GB" sz="1050" spc="-1">
                <a:solidFill>
                  <a:srgbClr val="26262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Stakeholders engagement</a:t>
            </a:r>
          </a:p>
          <a:p>
            <a:pPr marL="169920" indent="-169200" defTabSz="914400" eaLnBrk="1" fontAlgn="auto" hangingPunct="1">
              <a:spcBef>
                <a:spcPts val="601"/>
              </a:spcBef>
              <a:spcAft>
                <a:spcPts val="0"/>
              </a:spcAft>
              <a:buClr>
                <a:srgbClr val="2EAEDA"/>
              </a:buClr>
              <a:buSzPct val="50000"/>
              <a:buFont typeface="Wingdings" charset="2"/>
              <a:buChar char=""/>
              <a:defRPr/>
            </a:pPr>
            <a:r>
              <a:rPr lang="en-GB" sz="1050" spc="-1">
                <a:solidFill>
                  <a:srgbClr val="26262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Assessment and validation of impacts (monitoring) and business models</a:t>
            </a:r>
          </a:p>
        </p:txBody>
      </p:sp>
      <p:pic>
        <p:nvPicPr>
          <p:cNvPr id="32" name="Immagine 5">
            <a:extLst>
              <a:ext uri="{FF2B5EF4-FFF2-40B4-BE49-F238E27FC236}">
                <a16:creationId xmlns:a16="http://schemas.microsoft.com/office/drawing/2014/main" id="{75C994F0-9774-468C-A3B3-99A4F29B774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28" t="1309" r="12653"/>
          <a:stretch/>
        </p:blipFill>
        <p:spPr bwMode="auto">
          <a:xfrm>
            <a:off x="287524" y="2670339"/>
            <a:ext cx="1094024" cy="511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Immagine 6">
            <a:extLst>
              <a:ext uri="{FF2B5EF4-FFF2-40B4-BE49-F238E27FC236}">
                <a16:creationId xmlns:a16="http://schemas.microsoft.com/office/drawing/2014/main" id="{FC1B12DC-5A0A-40CB-A8FC-D7976C827FB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69" r="12489" b="-13"/>
          <a:stretch/>
        </p:blipFill>
        <p:spPr bwMode="auto">
          <a:xfrm>
            <a:off x="332062" y="3211119"/>
            <a:ext cx="1004949" cy="522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Immagine 7">
            <a:extLst>
              <a:ext uri="{FF2B5EF4-FFF2-40B4-BE49-F238E27FC236}">
                <a16:creationId xmlns:a16="http://schemas.microsoft.com/office/drawing/2014/main" id="{A5D475C3-E60D-4CA4-AD2C-A9D4D732139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0363" y="3745717"/>
            <a:ext cx="1225192" cy="520267"/>
          </a:xfrm>
          <a:prstGeom prst="rect">
            <a:avLst/>
          </a:prstGeom>
        </p:spPr>
      </p:pic>
      <p:pic>
        <p:nvPicPr>
          <p:cNvPr id="36" name="Picture 4">
            <a:extLst>
              <a:ext uri="{FF2B5EF4-FFF2-40B4-BE49-F238E27FC236}">
                <a16:creationId xmlns:a16="http://schemas.microsoft.com/office/drawing/2014/main" id="{97F1E7E5-1757-4542-B7E8-61423CC7EF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66" t="9381" r="14305" b="10078"/>
          <a:stretch/>
        </p:blipFill>
        <p:spPr>
          <a:xfrm>
            <a:off x="7561131" y="2858765"/>
            <a:ext cx="898360" cy="457807"/>
          </a:xfrm>
          <a:prstGeom prst="rect">
            <a:avLst/>
          </a:prstGeom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8182D1A8-5B9F-4239-B600-B431DA45B24D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6" t="2163" r="26455" b="5104"/>
          <a:stretch/>
        </p:blipFill>
        <p:spPr>
          <a:xfrm>
            <a:off x="7236154" y="1098432"/>
            <a:ext cx="1548314" cy="1702168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20B7BA62-AE78-4FB0-8A00-00C9607F3BF3}"/>
              </a:ext>
            </a:extLst>
          </p:cNvPr>
          <p:cNvSpPr txBox="1"/>
          <p:nvPr/>
        </p:nvSpPr>
        <p:spPr>
          <a:xfrm>
            <a:off x="1583668" y="4263938"/>
            <a:ext cx="2054674" cy="184666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600" i="1">
                <a:latin typeface="Arial" panose="020B0604020202020204" pitchFamily="34" charset="0"/>
                <a:cs typeface="Arial" panose="020B0604020202020204" pitchFamily="34" charset="0"/>
              </a:rPr>
              <a:t>Value Cration Ecosystem – ESADE Business school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5A4C06DE-D6ED-4256-B8DE-1066B705DDD5}"/>
              </a:ext>
            </a:extLst>
          </p:cNvPr>
          <p:cNvSpPr txBox="1"/>
          <p:nvPr/>
        </p:nvSpPr>
        <p:spPr>
          <a:xfrm>
            <a:off x="7494179" y="3287184"/>
            <a:ext cx="1032264" cy="184666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" sz="600" i="1" dirty="0">
                <a:latin typeface="Arial" panose="020B0604020202020204" pitchFamily="34" charset="0"/>
                <a:cs typeface="Arial" panose="020B0604020202020204" pitchFamily="34" charset="0"/>
              </a:rPr>
              <a:t>OXFORD </a:t>
            </a:r>
            <a:r>
              <a:rPr lang="es-ES" sz="600" i="1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endParaRPr lang="es-E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magine 5">
            <a:extLst>
              <a:ext uri="{FF2B5EF4-FFF2-40B4-BE49-F238E27FC236}">
                <a16:creationId xmlns:a16="http://schemas.microsoft.com/office/drawing/2014/main" id="{CDF88C81-66EF-4908-94C6-D84CFEF6031D}"/>
              </a:ext>
            </a:extLst>
          </p:cNvPr>
          <p:cNvPicPr/>
          <p:nvPr/>
        </p:nvPicPr>
        <p:blipFill rotWithShape="1">
          <a:blip r:embed="rId7"/>
          <a:srcRect l="1934" t="13185" r="759" b="1177"/>
          <a:stretch/>
        </p:blipFill>
        <p:spPr>
          <a:xfrm>
            <a:off x="3980122" y="2783132"/>
            <a:ext cx="3004145" cy="1372863"/>
          </a:xfrm>
          <a:prstGeom prst="rect">
            <a:avLst/>
          </a:prstGeom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4BF54756-8DAA-4BFA-B969-B4B07E2737FE}"/>
              </a:ext>
            </a:extLst>
          </p:cNvPr>
          <p:cNvSpPr txBox="1"/>
          <p:nvPr/>
        </p:nvSpPr>
        <p:spPr>
          <a:xfrm>
            <a:off x="4605558" y="4192327"/>
            <a:ext cx="1550618" cy="184666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600" i="1" dirty="0">
                <a:latin typeface="Arial" panose="020B0604020202020204" pitchFamily="34" charset="0"/>
                <a:cs typeface="Arial" panose="020B0604020202020204" pitchFamily="34" charset="0"/>
              </a:rPr>
              <a:t>Smart &amp; </a:t>
            </a:r>
            <a:r>
              <a:rPr lang="en-GB" sz="600" i="1" dirty="0" err="1">
                <a:latin typeface="Arial" panose="020B0604020202020204" pitchFamily="34" charset="0"/>
                <a:cs typeface="Arial" panose="020B0604020202020204" pitchFamily="34" charset="0"/>
              </a:rPr>
              <a:t>Sustaiable</a:t>
            </a:r>
            <a:r>
              <a:rPr lang="en-GB" sz="600" i="1" dirty="0">
                <a:latin typeface="Arial" panose="020B0604020202020204" pitchFamily="34" charset="0"/>
                <a:cs typeface="Arial" panose="020B0604020202020204" pitchFamily="34" charset="0"/>
              </a:rPr>
              <a:t> City Model – SPES</a:t>
            </a:r>
          </a:p>
        </p:txBody>
      </p:sp>
      <p:pic>
        <p:nvPicPr>
          <p:cNvPr id="38" name="Marcador de contenido 3">
            <a:extLst>
              <a:ext uri="{FF2B5EF4-FFF2-40B4-BE49-F238E27FC236}">
                <a16:creationId xmlns:a16="http://schemas.microsoft.com/office/drawing/2014/main" id="{43918B19-6130-4B2F-A48C-0092524FFE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9" y="4371950"/>
            <a:ext cx="688183" cy="735935"/>
          </a:xfrm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6810EFC4-94CC-4D64-9073-557E2F8962EB}"/>
              </a:ext>
            </a:extLst>
          </p:cNvPr>
          <p:cNvSpPr txBox="1"/>
          <p:nvPr/>
        </p:nvSpPr>
        <p:spPr>
          <a:xfrm>
            <a:off x="249074" y="4263938"/>
            <a:ext cx="1096481" cy="184666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600" i="1" dirty="0">
                <a:latin typeface="Arial" panose="020B0604020202020204" pitchFamily="34" charset="0"/>
                <a:cs typeface="Arial" panose="020B0604020202020204" pitchFamily="34" charset="0"/>
              </a:rPr>
              <a:t>Monitoring-</a:t>
            </a:r>
            <a:r>
              <a:rPr lang="en-GB" sz="600" i="1" dirty="0" err="1">
                <a:latin typeface="Arial" panose="020B0604020202020204" pitchFamily="34" charset="0"/>
                <a:cs typeface="Arial" panose="020B0604020202020204" pitchFamily="34" charset="0"/>
              </a:rPr>
              <a:t>Tecnalia</a:t>
            </a:r>
            <a:endParaRPr lang="en-GB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7660A9D-B32A-4917-8C7F-24C4CC24AF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0199" y="2800600"/>
            <a:ext cx="1925280" cy="13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your attention</a:t>
            </a:r>
          </a:p>
        </p:txBody>
      </p:sp>
      <p:pic>
        <p:nvPicPr>
          <p:cNvPr id="14" name="Picture 2" descr="GA_Bristol">
            <a:extLst>
              <a:ext uri="{FF2B5EF4-FFF2-40B4-BE49-F238E27FC236}">
                <a16:creationId xmlns:a16="http://schemas.microsoft.com/office/drawing/2014/main" id="{0E9971AB-6521-4562-9480-5F8A220C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11610"/>
            <a:ext cx="5868578" cy="363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4958FE7A-0AF9-4950-BC3A-49435F8783D2}"/>
              </a:ext>
            </a:extLst>
          </p:cNvPr>
          <p:cNvGrpSpPr/>
          <p:nvPr/>
        </p:nvGrpSpPr>
        <p:grpSpPr>
          <a:xfrm>
            <a:off x="107504" y="851378"/>
            <a:ext cx="3996444" cy="2305165"/>
            <a:chOff x="107504" y="851378"/>
            <a:chExt cx="3996444" cy="2305165"/>
          </a:xfrm>
        </p:grpSpPr>
        <p:grpSp>
          <p:nvGrpSpPr>
            <p:cNvPr id="15" name="Group 11">
              <a:extLst>
                <a:ext uri="{FF2B5EF4-FFF2-40B4-BE49-F238E27FC236}">
                  <a16:creationId xmlns:a16="http://schemas.microsoft.com/office/drawing/2014/main" id="{A41DD26F-FEA1-4589-A797-66E6CB2D43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504" y="851378"/>
              <a:ext cx="3996444" cy="2044407"/>
              <a:chOff x="884" y="1078"/>
              <a:chExt cx="4204" cy="3002"/>
            </a:xfrm>
          </p:grpSpPr>
          <p:pic>
            <p:nvPicPr>
              <p:cNvPr id="16" name="Picture 9">
                <a:extLst>
                  <a:ext uri="{FF2B5EF4-FFF2-40B4-BE49-F238E27FC236}">
                    <a16:creationId xmlns:a16="http://schemas.microsoft.com/office/drawing/2014/main" id="{3D17DDE5-8032-4D05-BF5D-5089C1DBBA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" y="1078"/>
                <a:ext cx="4204" cy="3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Rectangle 10">
                <a:extLst>
                  <a:ext uri="{FF2B5EF4-FFF2-40B4-BE49-F238E27FC236}">
                    <a16:creationId xmlns:a16="http://schemas.microsoft.com/office/drawing/2014/main" id="{5436313A-F252-413D-A382-FD3318BA1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" y="2304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s-ES" altLang="es-ES" sz="2400"/>
              </a:p>
            </p:txBody>
          </p:sp>
        </p:grpSp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B3153BF0-1D20-4FCF-ABE9-225C2204C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55" y="2922651"/>
              <a:ext cx="647700" cy="233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7">
              <a:extLst>
                <a:ext uri="{FF2B5EF4-FFF2-40B4-BE49-F238E27FC236}">
                  <a16:creationId xmlns:a16="http://schemas.microsoft.com/office/drawing/2014/main" id="{6DCCD1B9-3A70-47DF-B65F-24C7F07DFF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512" y="2823049"/>
              <a:ext cx="949960" cy="306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1" name="Marcador de contenido 3">
            <a:extLst>
              <a:ext uri="{FF2B5EF4-FFF2-40B4-BE49-F238E27FC236}">
                <a16:creationId xmlns:a16="http://schemas.microsoft.com/office/drawing/2014/main" id="{B9AAA8D8-04C6-40D0-8C0C-19B7450D5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9" y="4371950"/>
            <a:ext cx="688183" cy="73593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522CDA2-6A59-49EC-B341-E7B88D79E83F}"/>
              </a:ext>
            </a:extLst>
          </p:cNvPr>
          <p:cNvSpPr/>
          <p:nvPr/>
        </p:nvSpPr>
        <p:spPr>
          <a:xfrm>
            <a:off x="442205" y="3296619"/>
            <a:ext cx="154401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https://replicate-project.eu/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01AF94F-6763-47D5-83C6-ABC02E80EDBA}"/>
              </a:ext>
            </a:extLst>
          </p:cNvPr>
          <p:cNvSpPr txBox="1"/>
          <p:nvPr/>
        </p:nvSpPr>
        <p:spPr>
          <a:xfrm>
            <a:off x="5154813" y="986978"/>
            <a:ext cx="1469415" cy="26161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REPLICATE TEAM</a:t>
            </a:r>
          </a:p>
        </p:txBody>
      </p:sp>
    </p:spTree>
    <p:extLst>
      <p:ext uri="{BB962C8B-B14F-4D97-AF65-F5344CB8AC3E}">
        <p14:creationId xmlns:p14="http://schemas.microsoft.com/office/powerpoint/2010/main" val="67583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RUGGEDISED INTRODUCTION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807B839-568C-4F47-BEE8-FED09A4F73E7}"/>
              </a:ext>
            </a:extLst>
          </p:cNvPr>
          <p:cNvSpPr txBox="1"/>
          <p:nvPr/>
        </p:nvSpPr>
        <p:spPr>
          <a:xfrm>
            <a:off x="468316" y="4587974"/>
            <a:ext cx="2591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ighlight>
                  <a:srgbClr val="FFFF00"/>
                </a:highlight>
              </a:rPr>
              <a:t>Insert your project logo here</a:t>
            </a:r>
          </a:p>
        </p:txBody>
      </p:sp>
      <p:pic>
        <p:nvPicPr>
          <p:cNvPr id="10" name="Picture 2" descr="I:\A-Communications and Member Relations\Projects\23129 - Ruggedised\Work Packages\WP 9 - Communication\03 Promotional material\01 Infographic\Ruggedised_Sketch Infographic_Final.jpg">
            <a:extLst>
              <a:ext uri="{FF2B5EF4-FFF2-40B4-BE49-F238E27FC236}">
                <a16:creationId xmlns:a16="http://schemas.microsoft.com/office/drawing/2014/main" id="{5EB207F9-3CBC-4FAA-8CD9-1E8A838CF89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312" y="771551"/>
            <a:ext cx="8207371" cy="3752584"/>
          </a:xfrm>
          <a:prstGeom prst="rect">
            <a:avLst/>
          </a:prstGeom>
          <a:noFill/>
        </p:spPr>
      </p:pic>
      <p:pic>
        <p:nvPicPr>
          <p:cNvPr id="5" name="Afbeelding 4" descr="Afbeelding met tekening&#10;&#10;Automatisch gegenereerde beschrijving">
            <a:extLst>
              <a:ext uri="{FF2B5EF4-FFF2-40B4-BE49-F238E27FC236}">
                <a16:creationId xmlns:a16="http://schemas.microsoft.com/office/drawing/2014/main" id="{8A399B0F-5F91-4EEC-8BED-D9F3F3F955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7" y="4524135"/>
            <a:ext cx="1475392" cy="63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6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AAF5C990-04B3-A54F-8266-CA867CE8AF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807B839-568C-4F47-BEE8-FED09A4F73E7}"/>
              </a:ext>
            </a:extLst>
          </p:cNvPr>
          <p:cNvSpPr txBox="1"/>
          <p:nvPr/>
        </p:nvSpPr>
        <p:spPr>
          <a:xfrm>
            <a:off x="468316" y="4587974"/>
            <a:ext cx="2591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ighlight>
                  <a:srgbClr val="FFFF00"/>
                </a:highlight>
              </a:rPr>
              <a:t>Insert your project logo here</a:t>
            </a:r>
          </a:p>
        </p:txBody>
      </p:sp>
      <p:pic>
        <p:nvPicPr>
          <p:cNvPr id="7" name="Billede 6" descr="Et billede, der indeholder bord, legetøj, sidder, by&#10;&#10;Automatisk genereret beskrivelse">
            <a:extLst>
              <a:ext uri="{FF2B5EF4-FFF2-40B4-BE49-F238E27FC236}">
                <a16:creationId xmlns:a16="http://schemas.microsoft.com/office/drawing/2014/main" id="{B8D0139B-0BDC-4E1A-ADC5-DBFAA900DD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89"/>
          <a:stretch/>
        </p:blipFill>
        <p:spPr>
          <a:xfrm>
            <a:off x="287521" y="1000315"/>
            <a:ext cx="2569438" cy="3296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Billede 5">
            <a:extLst>
              <a:ext uri="{FF2B5EF4-FFF2-40B4-BE49-F238E27FC236}">
                <a16:creationId xmlns:a16="http://schemas.microsoft.com/office/drawing/2014/main" id="{F53E97BF-1049-4144-B742-C11401EAC0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21"/>
          <a:stretch/>
        </p:blipFill>
        <p:spPr>
          <a:xfrm>
            <a:off x="3230479" y="1000315"/>
            <a:ext cx="2467018" cy="3296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Billede 4">
            <a:extLst>
              <a:ext uri="{FF2B5EF4-FFF2-40B4-BE49-F238E27FC236}">
                <a16:creationId xmlns:a16="http://schemas.microsoft.com/office/drawing/2014/main" id="{17AB6853-3F4D-46FE-82FE-1DF1F51B6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6063395" y="1013645"/>
            <a:ext cx="2583565" cy="3270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itolo 8">
            <a:extLst>
              <a:ext uri="{FF2B5EF4-FFF2-40B4-BE49-F238E27FC236}">
                <a16:creationId xmlns:a16="http://schemas.microsoft.com/office/drawing/2014/main" id="{096799F4-845C-4F9C-A45B-B4BF7DF6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87313"/>
            <a:ext cx="7200900" cy="592137"/>
          </a:xfrm>
        </p:spPr>
        <p:txBody>
          <a:bodyPr/>
          <a:lstStyle/>
          <a:p>
            <a:r>
              <a:rPr lang="en-GB" sz="3200" dirty="0"/>
              <a:t>IMPLEMENTATION</a:t>
            </a:r>
          </a:p>
        </p:txBody>
      </p:sp>
      <p:pic>
        <p:nvPicPr>
          <p:cNvPr id="15" name="Afbeelding 14" descr="Afbeelding met tekening&#10;&#10;Automatisch gegenereerde beschrijving">
            <a:extLst>
              <a:ext uri="{FF2B5EF4-FFF2-40B4-BE49-F238E27FC236}">
                <a16:creationId xmlns:a16="http://schemas.microsoft.com/office/drawing/2014/main" id="{F6A47741-1AFF-4FC8-BD68-8A47FBFE11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6" y="4374190"/>
            <a:ext cx="1800940" cy="7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56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807B839-568C-4F47-BEE8-FED09A4F73E7}"/>
              </a:ext>
            </a:extLst>
          </p:cNvPr>
          <p:cNvSpPr txBox="1"/>
          <p:nvPr/>
        </p:nvSpPr>
        <p:spPr>
          <a:xfrm>
            <a:off x="468316" y="4587974"/>
            <a:ext cx="2591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ighlight>
                  <a:srgbClr val="FFFF00"/>
                </a:highlight>
              </a:rPr>
              <a:t>Insert your project logo here</a:t>
            </a:r>
          </a:p>
        </p:txBody>
      </p:sp>
      <p:sp>
        <p:nvSpPr>
          <p:cNvPr id="14" name="Titolo 8">
            <a:extLst>
              <a:ext uri="{FF2B5EF4-FFF2-40B4-BE49-F238E27FC236}">
                <a16:creationId xmlns:a16="http://schemas.microsoft.com/office/drawing/2014/main" id="{096799F4-845C-4F9C-A45B-B4BF7DF6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87313"/>
            <a:ext cx="7200900" cy="592137"/>
          </a:xfrm>
        </p:spPr>
        <p:txBody>
          <a:bodyPr/>
          <a:lstStyle/>
          <a:p>
            <a:r>
              <a:rPr lang="en-GB" sz="3200" dirty="0"/>
              <a:t>UPSCALING  &amp;  REPLICATION</a:t>
            </a:r>
          </a:p>
        </p:txBody>
      </p:sp>
      <p:pic>
        <p:nvPicPr>
          <p:cNvPr id="15" name="Afbeelding 14" descr="Afbeelding met tekening&#10;&#10;Automatisch gegenereerde beschrijving">
            <a:extLst>
              <a:ext uri="{FF2B5EF4-FFF2-40B4-BE49-F238E27FC236}">
                <a16:creationId xmlns:a16="http://schemas.microsoft.com/office/drawing/2014/main" id="{F6A47741-1AFF-4FC8-BD68-8A47FBFE11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6" y="4374190"/>
            <a:ext cx="1800940" cy="789412"/>
          </a:xfrm>
          <a:prstGeom prst="rect">
            <a:avLst/>
          </a:prstGeom>
        </p:spPr>
      </p:pic>
      <p:pic>
        <p:nvPicPr>
          <p:cNvPr id="16" name="Billede 12">
            <a:extLst>
              <a:ext uri="{FF2B5EF4-FFF2-40B4-BE49-F238E27FC236}">
                <a16:creationId xmlns:a16="http://schemas.microsoft.com/office/drawing/2014/main" id="{F05EC770-4281-4F1B-A6A3-3F2B2D29BD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r="9568" b="14257"/>
          <a:stretch/>
        </p:blipFill>
        <p:spPr>
          <a:xfrm>
            <a:off x="3298161" y="950913"/>
            <a:ext cx="2515494" cy="3130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Billede 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F7FFD08-A201-4617-A896-64C1144433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457461" y="909027"/>
            <a:ext cx="2278335" cy="3130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Billede 14">
            <a:extLst>
              <a:ext uri="{FF2B5EF4-FFF2-40B4-BE49-F238E27FC236}">
                <a16:creationId xmlns:a16="http://schemas.microsoft.com/office/drawing/2014/main" id="{E3B948B5-F71F-44F1-94F7-1A921A59CA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985"/>
          <a:stretch/>
        </p:blipFill>
        <p:spPr>
          <a:xfrm>
            <a:off x="6227763" y="950913"/>
            <a:ext cx="2394529" cy="3130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30B8BE9-91D9-4E15-A5F6-E3312F498AF2}"/>
              </a:ext>
            </a:extLst>
          </p:cNvPr>
          <p:cNvSpPr txBox="1"/>
          <p:nvPr/>
        </p:nvSpPr>
        <p:spPr>
          <a:xfrm>
            <a:off x="415460" y="4010878"/>
            <a:ext cx="1656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Brno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22FFFFEB-998B-491D-A571-C8C5936E1AE5}"/>
              </a:ext>
            </a:extLst>
          </p:cNvPr>
          <p:cNvSpPr txBox="1"/>
          <p:nvPr/>
        </p:nvSpPr>
        <p:spPr>
          <a:xfrm>
            <a:off x="3240088" y="4033482"/>
            <a:ext cx="1656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Gdansk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E121374-DBE5-4A17-93E0-8E303BFEFC08}"/>
              </a:ext>
            </a:extLst>
          </p:cNvPr>
          <p:cNvSpPr txBox="1"/>
          <p:nvPr/>
        </p:nvSpPr>
        <p:spPr>
          <a:xfrm>
            <a:off x="6195168" y="4058895"/>
            <a:ext cx="1656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Parma</a:t>
            </a:r>
          </a:p>
        </p:txBody>
      </p:sp>
    </p:spTree>
    <p:extLst>
      <p:ext uri="{BB962C8B-B14F-4D97-AF65-F5344CB8AC3E}">
        <p14:creationId xmlns:p14="http://schemas.microsoft.com/office/powerpoint/2010/main" val="594142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5087-30A9-4ADF-9846-E3DA041A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panellist</a:t>
            </a:r>
          </a:p>
        </p:txBody>
      </p:sp>
      <p:sp>
        <p:nvSpPr>
          <p:cNvPr id="5" name="textruta 8">
            <a:extLst>
              <a:ext uri="{FF2B5EF4-FFF2-40B4-BE49-F238E27FC236}">
                <a16:creationId xmlns:a16="http://schemas.microsoft.com/office/drawing/2014/main" id="{326E5A94-2C29-4CD6-AB68-AE3B264877F3}"/>
              </a:ext>
            </a:extLst>
          </p:cNvPr>
          <p:cNvSpPr txBox="1"/>
          <p:nvPr/>
        </p:nvSpPr>
        <p:spPr>
          <a:xfrm>
            <a:off x="2951820" y="1763425"/>
            <a:ext cx="53645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err="1"/>
              <a:t>Edoardo</a:t>
            </a:r>
            <a:r>
              <a:rPr lang="nl-NL" sz="2000" b="1" dirty="0"/>
              <a:t> </a:t>
            </a:r>
            <a:r>
              <a:rPr lang="nl-NL" sz="2000" b="1" dirty="0" err="1"/>
              <a:t>Croci</a:t>
            </a: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dirty="0"/>
              <a:t> </a:t>
            </a:r>
            <a:r>
              <a:rPr lang="en-US" sz="2000" dirty="0"/>
              <a:t>Senior Research Fellow at GREEN (Centre for Geography, Resources, Environment, Energy and Networks) at Bocconi University in Milan.</a:t>
            </a:r>
          </a:p>
          <a:p>
            <a:endParaRPr lang="en-US" sz="2000" dirty="0"/>
          </a:p>
          <a:p>
            <a:r>
              <a:rPr lang="en-US" sz="2000" dirty="0" err="1"/>
              <a:t>Edoardo</a:t>
            </a:r>
            <a:r>
              <a:rPr lang="en-US" sz="2000" dirty="0"/>
              <a:t> is WP leader on </a:t>
            </a:r>
            <a:r>
              <a:rPr lang="en-US" sz="2000" b="1" dirty="0"/>
              <a:t>exploitation and market deployment</a:t>
            </a:r>
            <a:r>
              <a:rPr lang="en-US" sz="2000" dirty="0"/>
              <a:t> - innovative business models of </a:t>
            </a:r>
            <a:r>
              <a:rPr lang="en-US" sz="2000" dirty="0" err="1"/>
              <a:t>MAtchUP</a:t>
            </a:r>
            <a:r>
              <a:rPr lang="en-US" sz="2000" dirty="0"/>
              <a:t> project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CB8D74-35DE-460D-955C-E3950795C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50" y="1778588"/>
            <a:ext cx="2353444" cy="235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03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err="1"/>
              <a:t>MAtchUP</a:t>
            </a:r>
            <a:r>
              <a:rPr lang="en-GB" sz="2000" dirty="0"/>
              <a:t> </a:t>
            </a:r>
            <a:r>
              <a:rPr lang="en-GB" sz="2000" dirty="0" err="1"/>
              <a:t>MAximizing</a:t>
            </a:r>
            <a:r>
              <a:rPr lang="en-GB" sz="2000" dirty="0"/>
              <a:t> the </a:t>
            </a:r>
            <a:r>
              <a:rPr lang="en-GB" sz="2000" dirty="0" err="1"/>
              <a:t>UPscaling</a:t>
            </a:r>
            <a:r>
              <a:rPr lang="en-GB" sz="2000" dirty="0"/>
              <a:t> and replication potential of high level urban transformation strategies</a:t>
            </a:r>
          </a:p>
        </p:txBody>
      </p:sp>
      <p:pic>
        <p:nvPicPr>
          <p:cNvPr id="7" name="Immagine 7" descr="MATCHUP logo_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4407954"/>
            <a:ext cx="13430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9 Imagen" descr="W:\PROYECTOS LABORATORIO\05.I.82 CITYFIED\DESARROLLO\4 - Documentacion Tecnica\4.3 4.4 4.5 Disenno y Desarrollo\WP5\EU_flag_yellow_high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1700" y="4515966"/>
            <a:ext cx="642942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ttangolo 12"/>
          <p:cNvSpPr/>
          <p:nvPr/>
        </p:nvSpPr>
        <p:spPr>
          <a:xfrm>
            <a:off x="2483768" y="4515966"/>
            <a:ext cx="25795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This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project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has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received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funding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from the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European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Union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’s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Horizon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2020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research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and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innovation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programme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under </a:t>
            </a:r>
            <a:r>
              <a:rPr lang="it-IT" sz="700" dirty="0" err="1">
                <a:solidFill>
                  <a:schemeClr val="tx1"/>
                </a:solidFill>
                <a:latin typeface="Arial"/>
                <a:cs typeface="Arial"/>
              </a:rPr>
              <a:t>grant</a:t>
            </a:r>
            <a:r>
              <a:rPr lang="it-IT" sz="700" dirty="0">
                <a:solidFill>
                  <a:schemeClr val="tx1"/>
                </a:solidFill>
                <a:latin typeface="Arial"/>
                <a:cs typeface="Arial"/>
              </a:rPr>
              <a:t> agreement No 774477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097852" y="-2916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4" name="CasellaDiTesto 1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468316" y="951571"/>
            <a:ext cx="8388163" cy="9417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fontAlgn="base">
              <a:buNone/>
            </a:pPr>
            <a:r>
              <a:rPr lang="en-US" sz="1200" dirty="0">
                <a:latin typeface="Arial"/>
                <a:cs typeface="Arial"/>
              </a:rPr>
              <a:t>Duration: 60 months (November 2017 – September 2022)</a:t>
            </a:r>
          </a:p>
          <a:p>
            <a:pPr marL="0" indent="0" fontAlgn="base">
              <a:buNone/>
            </a:pPr>
            <a:r>
              <a:rPr lang="en-US" sz="1200" dirty="0">
                <a:latin typeface="Arial"/>
                <a:cs typeface="Arial"/>
              </a:rPr>
              <a:t>Project Coordinator: Valencia Municipality (Spain)</a:t>
            </a:r>
          </a:p>
          <a:p>
            <a:pPr marL="0" indent="0" fontAlgn="base">
              <a:buNone/>
            </a:pPr>
            <a:r>
              <a:rPr lang="en-US" sz="1200" dirty="0">
                <a:latin typeface="Arial"/>
                <a:cs typeface="Arial"/>
              </a:rPr>
              <a:t>Consortium: 28 partners from 8 countries (Spain, Germany, Turkey, I</a:t>
            </a:r>
            <a:r>
              <a:rPr lang="en-US" sz="1200" dirty="0"/>
              <a:t>srael, FYROM, Belgium, Finland, Italy)</a:t>
            </a:r>
          </a:p>
          <a:p>
            <a:pPr marL="0" indent="0" fontAlgn="base">
              <a:buNone/>
            </a:pP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15" name="Picture 2" descr="Mappa_MAtchup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78" b="1469"/>
          <a:stretch/>
        </p:blipFill>
        <p:spPr>
          <a:xfrm>
            <a:off x="503548" y="1635646"/>
            <a:ext cx="3443886" cy="2737173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067944" y="1959682"/>
            <a:ext cx="4572000" cy="183127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en-US" sz="1200" dirty="0" err="1">
                <a:latin typeface="Arial"/>
                <a:cs typeface="Arial"/>
              </a:rPr>
              <a:t>MAtchUP</a:t>
            </a:r>
            <a:r>
              <a:rPr lang="en-US" sz="1200" dirty="0">
                <a:latin typeface="Arial"/>
                <a:cs typeface="Arial"/>
              </a:rPr>
              <a:t> is a </a:t>
            </a:r>
            <a:r>
              <a:rPr lang="en-US" sz="1200" b="1" dirty="0">
                <a:latin typeface="Arial"/>
                <a:cs typeface="Arial"/>
              </a:rPr>
              <a:t>lighthouse</a:t>
            </a:r>
            <a:r>
              <a:rPr lang="en-US" sz="1200" dirty="0">
                <a:latin typeface="Arial"/>
                <a:cs typeface="Arial"/>
              </a:rPr>
              <a:t> cities project and it addresses the issues that constrains a wider development of the urban transformation of the cities through the use of innovative technologies in </a:t>
            </a:r>
            <a:r>
              <a:rPr lang="en-US" sz="1200" b="1" dirty="0">
                <a:latin typeface="Arial"/>
                <a:cs typeface="Arial"/>
              </a:rPr>
              <a:t>energy, mobility and ICT areas </a:t>
            </a:r>
            <a:r>
              <a:rPr lang="en-US" sz="1200" dirty="0">
                <a:latin typeface="Arial"/>
                <a:cs typeface="Arial"/>
              </a:rPr>
              <a:t>and through the </a:t>
            </a:r>
            <a:r>
              <a:rPr lang="en-US" sz="1200" b="1" dirty="0">
                <a:latin typeface="Arial"/>
                <a:cs typeface="Arial"/>
              </a:rPr>
              <a:t>direct engagement of citizens</a:t>
            </a:r>
            <a:r>
              <a:rPr lang="en-US" sz="1200" dirty="0">
                <a:latin typeface="Arial"/>
                <a:cs typeface="Arial"/>
              </a:rPr>
              <a:t>.</a:t>
            </a:r>
          </a:p>
          <a:p>
            <a:pPr fontAlgn="base">
              <a:spcAft>
                <a:spcPts val="600"/>
              </a:spcAft>
            </a:pPr>
            <a:r>
              <a:rPr lang="en-GB" sz="1200" dirty="0" err="1">
                <a:solidFill>
                  <a:srgbClr val="000000"/>
                </a:solidFill>
                <a:latin typeface="Arial"/>
                <a:cs typeface="Arial"/>
              </a:rPr>
              <a:t>MAtchUP</a:t>
            </a:r>
            <a:r>
              <a:rPr lang="en-GB" sz="1200" dirty="0">
                <a:solidFill>
                  <a:srgbClr val="000000"/>
                </a:solidFill>
                <a:latin typeface="Arial"/>
                <a:cs typeface="Arial"/>
              </a:rPr>
              <a:t> applies a methodology to reach </a:t>
            </a:r>
            <a:r>
              <a:rPr lang="en-GB" sz="1200" b="1" dirty="0">
                <a:solidFill>
                  <a:srgbClr val="000000"/>
                </a:solidFill>
                <a:latin typeface="Arial"/>
                <a:cs typeface="Arial"/>
              </a:rPr>
              <a:t>high impact</a:t>
            </a:r>
            <a:r>
              <a:rPr lang="en-GB" sz="1200" dirty="0">
                <a:solidFill>
                  <a:srgbClr val="000000"/>
                </a:solidFill>
                <a:latin typeface="Arial"/>
                <a:cs typeface="Arial"/>
              </a:rPr>
              <a:t> and consolidate </a:t>
            </a:r>
            <a:r>
              <a:rPr lang="en-GB" sz="1200" b="1" dirty="0">
                <a:solidFill>
                  <a:srgbClr val="000000"/>
                </a:solidFill>
                <a:latin typeface="Arial"/>
                <a:cs typeface="Arial"/>
              </a:rPr>
              <a:t>wide replication</a:t>
            </a:r>
            <a:r>
              <a:rPr lang="en-GB" sz="1200" dirty="0">
                <a:solidFill>
                  <a:srgbClr val="000000"/>
                </a:solidFill>
                <a:latin typeface="Arial"/>
                <a:cs typeface="Arial"/>
              </a:rPr>
              <a:t>, using relevant</a:t>
            </a:r>
            <a:r>
              <a:rPr lang="en-GB" sz="1200" b="1" dirty="0">
                <a:solidFill>
                  <a:srgbClr val="000000"/>
                </a:solidFill>
                <a:latin typeface="Arial"/>
                <a:cs typeface="Arial"/>
              </a:rPr>
              <a:t> urban planning </a:t>
            </a:r>
            <a:r>
              <a:rPr lang="en-GB" sz="1200" dirty="0">
                <a:solidFill>
                  <a:srgbClr val="000000"/>
                </a:solidFill>
                <a:latin typeface="Arial"/>
                <a:cs typeface="Arial"/>
              </a:rPr>
              <a:t>mechanisms and paying special attention to the </a:t>
            </a:r>
            <a:r>
              <a:rPr lang="en-GB" sz="1200" b="1" dirty="0">
                <a:solidFill>
                  <a:srgbClr val="000000"/>
                </a:solidFill>
                <a:latin typeface="Arial"/>
                <a:cs typeface="Arial"/>
              </a:rPr>
              <a:t>transferability of business models.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6188AF-2454-45E7-895C-02B56EEF9E19}"/>
              </a:ext>
            </a:extLst>
          </p:cNvPr>
          <p:cNvSpPr/>
          <p:nvPr/>
        </p:nvSpPr>
        <p:spPr>
          <a:xfrm>
            <a:off x="4589429" y="3946926"/>
            <a:ext cx="3753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000" dirty="0">
                <a:highlight>
                  <a:srgbClr val="C0C0C0"/>
                </a:highlight>
                <a:hlinkClick r:id="rId5"/>
              </a:rPr>
              <a:t>https://www.matchup-project.eu/</a:t>
            </a:r>
            <a:endParaRPr lang="en-GB" sz="2000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45309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Business model characterization to support transferability</a:t>
            </a:r>
          </a:p>
        </p:txBody>
      </p:sp>
      <p:pic>
        <p:nvPicPr>
          <p:cNvPr id="7" name="Immagine 7" descr="MATCHUP logo_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4407954"/>
            <a:ext cx="13430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2097852" y="-2916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graphicFrame>
        <p:nvGraphicFramePr>
          <p:cNvPr id="16" name="Diagramma 15"/>
          <p:cNvGraphicFramePr/>
          <p:nvPr/>
        </p:nvGraphicFramePr>
        <p:xfrm>
          <a:off x="5004048" y="915566"/>
          <a:ext cx="4031241" cy="3780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CasellaDiTesto 16"/>
          <p:cNvSpPr txBox="1"/>
          <p:nvPr/>
        </p:nvSpPr>
        <p:spPr>
          <a:xfrm>
            <a:off x="71500" y="807554"/>
            <a:ext cx="4968552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A business model defines how smart city solutions </a:t>
            </a:r>
            <a:r>
              <a:rPr lang="en-GB" sz="1400" i="1" dirty="0">
                <a:solidFill>
                  <a:srgbClr val="000000"/>
                </a:solidFill>
                <a:latin typeface="Arial"/>
                <a:cs typeface="Arial"/>
              </a:rPr>
              <a:t>“create, deliver and capture value”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, meaning not only its financial performance </a:t>
            </a: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(private value) 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but also its wider social, economic and environmental (</a:t>
            </a: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public) value. </a:t>
            </a:r>
          </a:p>
          <a:p>
            <a:pPr marL="0" lvl="1"/>
            <a:endParaRPr lang="en-GB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lvl="1"/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In </a:t>
            </a:r>
            <a:r>
              <a:rPr lang="en-GB" sz="1400" dirty="0" err="1">
                <a:solidFill>
                  <a:srgbClr val="000000"/>
                </a:solidFill>
                <a:latin typeface="Arial"/>
                <a:cs typeface="Arial"/>
              </a:rPr>
              <a:t>MAtchUP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, business models are analysed at </a:t>
            </a: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“action bundle” level 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rather than at individual solution level. Bundles are groupings of actions that are interlinked among them from a </a:t>
            </a: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financing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 point of view, and/or that are </a:t>
            </a: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jointly able to generate costs and revenues. </a:t>
            </a:r>
            <a:endParaRPr lang="it-IT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it-IT" sz="14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0" lvl="1"/>
            <a:r>
              <a:rPr lang="en-GB" sz="1400" dirty="0">
                <a:latin typeface="Arial"/>
                <a:cs typeface="Arial"/>
              </a:rPr>
              <a:t>The aim of this approach is to identify the </a:t>
            </a:r>
            <a:r>
              <a:rPr lang="en-GB" sz="1400" b="1" dirty="0">
                <a:latin typeface="Arial"/>
                <a:cs typeface="Arial"/>
              </a:rPr>
              <a:t>economies of scope </a:t>
            </a:r>
            <a:r>
              <a:rPr lang="en-GB" sz="1400" dirty="0">
                <a:latin typeface="Arial"/>
                <a:cs typeface="Arial"/>
              </a:rPr>
              <a:t>in these groupings, which can derive from </a:t>
            </a:r>
            <a:r>
              <a:rPr lang="en-GB" sz="1400" b="1" dirty="0">
                <a:latin typeface="Arial"/>
                <a:cs typeface="Arial"/>
              </a:rPr>
              <a:t>synergies in the joint design/implementation/monitoring </a:t>
            </a:r>
            <a:r>
              <a:rPr lang="en-GB" sz="1400" dirty="0">
                <a:latin typeface="Arial"/>
                <a:cs typeface="Arial"/>
              </a:rPr>
              <a:t>of smart solutions, as well as the </a:t>
            </a:r>
            <a:r>
              <a:rPr lang="en-GB" sz="1400" b="1" dirty="0">
                <a:latin typeface="Arial"/>
                <a:cs typeface="Arial"/>
              </a:rPr>
              <a:t>economies of scale</a:t>
            </a:r>
            <a:r>
              <a:rPr lang="en-GB" sz="1400" dirty="0">
                <a:latin typeface="Arial"/>
                <a:cs typeface="Arial"/>
              </a:rPr>
              <a:t> deriving from the up-scaling of single solutions to other parts of the city. </a:t>
            </a:r>
            <a:endParaRPr lang="en-GB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903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Benefits of smart city solutions and related business models</a:t>
            </a:r>
          </a:p>
        </p:txBody>
      </p:sp>
      <p:pic>
        <p:nvPicPr>
          <p:cNvPr id="7" name="Immagine 7" descr="MATCHUP logo_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4407954"/>
            <a:ext cx="13430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2097852" y="-2916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43508" y="987574"/>
            <a:ext cx="87129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Smart city solutions can also deliver wider </a:t>
            </a:r>
            <a:r>
              <a:rPr lang="en-GB" sz="1400" b="1" dirty="0">
                <a:latin typeface="Arial"/>
                <a:cs typeface="Arial"/>
              </a:rPr>
              <a:t>positive externalities</a:t>
            </a:r>
            <a:r>
              <a:rPr lang="en-GB" sz="1400" dirty="0">
                <a:latin typeface="Arial"/>
                <a:cs typeface="Arial"/>
              </a:rPr>
              <a:t>, which are not always taken into account and monetized into the business model. These may include, among others: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improvement in city services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increased efficiency in governance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improvement of environmental conditions (e.g. air pollution reduction, GHG emissions reduction)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energy and cost-savings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time savings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increase of safety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health benefits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innovation in the industry sector and in economic activities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promotion of new economic activities/business models</a:t>
            </a:r>
          </a:p>
          <a:p>
            <a:pPr marL="285750" indent="-285750">
              <a:buFont typeface="Arial"/>
              <a:buChar char="•"/>
            </a:pPr>
            <a:r>
              <a:rPr lang="en-GB" sz="1400" dirty="0">
                <a:latin typeface="Arial"/>
                <a:cs typeface="Arial"/>
              </a:rPr>
              <a:t>smarter infrastructure. </a:t>
            </a:r>
          </a:p>
          <a:p>
            <a:r>
              <a:rPr lang="en-GB" sz="1400" dirty="0">
                <a:latin typeface="Arial"/>
                <a:cs typeface="Arial"/>
              </a:rPr>
              <a:t>Through a </a:t>
            </a:r>
            <a:r>
              <a:rPr lang="en-GB" sz="1400" b="1" dirty="0">
                <a:latin typeface="Arial"/>
                <a:cs typeface="Arial"/>
              </a:rPr>
              <a:t>questionnaire survey </a:t>
            </a:r>
            <a:r>
              <a:rPr lang="en-GB" sz="1400" dirty="0">
                <a:latin typeface="Arial"/>
                <a:cs typeface="Arial"/>
              </a:rPr>
              <a:t>targeted to lighthouse cities and technical partners, </a:t>
            </a:r>
            <a:r>
              <a:rPr lang="en-GB" sz="1400" dirty="0" err="1">
                <a:latin typeface="Arial"/>
                <a:cs typeface="Arial"/>
              </a:rPr>
              <a:t>MAtchUP</a:t>
            </a:r>
            <a:r>
              <a:rPr lang="en-GB" sz="1400" dirty="0">
                <a:latin typeface="Arial"/>
                <a:cs typeface="Arial"/>
              </a:rPr>
              <a:t> evaluated the relevance of benefits from different smart city action bundles in the four project pillars (energy, mobility, ICT, non-technical actions). </a:t>
            </a:r>
          </a:p>
        </p:txBody>
      </p:sp>
    </p:spTree>
    <p:extLst>
      <p:ext uri="{BB962C8B-B14F-4D97-AF65-F5344CB8AC3E}">
        <p14:creationId xmlns:p14="http://schemas.microsoft.com/office/powerpoint/2010/main" val="1643266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Rating of benefits’ relevance - energy action bundles </a:t>
            </a:r>
          </a:p>
        </p:txBody>
      </p:sp>
      <p:pic>
        <p:nvPicPr>
          <p:cNvPr id="7" name="Immagine 7" descr="MATCHUP logo_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4407954"/>
            <a:ext cx="13430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2097852" y="-2916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4" name="Immagine 3" descr="Schermata 2020-07-09 alle 18.17.5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771550"/>
            <a:ext cx="6805665" cy="373238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779912" y="4407954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Arial"/>
                <a:cs typeface="Arial"/>
              </a:rPr>
              <a:t>Source: </a:t>
            </a:r>
            <a:r>
              <a:rPr lang="en-GB" sz="1200" i="1" dirty="0" err="1">
                <a:latin typeface="Arial"/>
                <a:cs typeface="Arial"/>
              </a:rPr>
              <a:t>MAtchUP</a:t>
            </a:r>
            <a:r>
              <a:rPr lang="en-GB" sz="1200" i="1" dirty="0">
                <a:latin typeface="Arial"/>
                <a:cs typeface="Arial"/>
              </a:rPr>
              <a:t> project (2020)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43508" y="98757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Arial"/>
                <a:cs typeface="Arial"/>
              </a:rPr>
              <a:t>Rating scale:</a:t>
            </a:r>
          </a:p>
          <a:p>
            <a:r>
              <a:rPr lang="en-GB" sz="1200" i="1" dirty="0">
                <a:latin typeface="Arial"/>
                <a:cs typeface="Arial"/>
              </a:rPr>
              <a:t>0 - not relevant</a:t>
            </a:r>
          </a:p>
          <a:p>
            <a:r>
              <a:rPr lang="en-GB" sz="1200" i="1" dirty="0">
                <a:latin typeface="Arial"/>
                <a:cs typeface="Arial"/>
              </a:rPr>
              <a:t>4 - highly relevant</a:t>
            </a:r>
          </a:p>
        </p:txBody>
      </p:sp>
    </p:spTree>
    <p:extLst>
      <p:ext uri="{BB962C8B-B14F-4D97-AF65-F5344CB8AC3E}">
        <p14:creationId xmlns:p14="http://schemas.microsoft.com/office/powerpoint/2010/main" val="128384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5087-30A9-4ADF-9846-E3DA041A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panellist</a:t>
            </a:r>
          </a:p>
        </p:txBody>
      </p:sp>
      <p:sp>
        <p:nvSpPr>
          <p:cNvPr id="5" name="textruta 8">
            <a:extLst>
              <a:ext uri="{FF2B5EF4-FFF2-40B4-BE49-F238E27FC236}">
                <a16:creationId xmlns:a16="http://schemas.microsoft.com/office/drawing/2014/main" id="{326E5A94-2C29-4CD6-AB68-AE3B264877F3}"/>
              </a:ext>
            </a:extLst>
          </p:cNvPr>
          <p:cNvSpPr txBox="1"/>
          <p:nvPr/>
        </p:nvSpPr>
        <p:spPr>
          <a:xfrm>
            <a:off x="2951820" y="2139702"/>
            <a:ext cx="5364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Luigi </a:t>
            </a:r>
            <a:r>
              <a:rPr lang="en-GB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d’Oriano</a:t>
            </a: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dirty="0"/>
              <a:t> </a:t>
            </a:r>
            <a:r>
              <a:rPr lang="en" dirty="0"/>
              <a:t>H2020 Project and Proposal Manager. POCITYF Replication Manager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Luigi D&amp;#39;Oriano">
            <a:extLst>
              <a:ext uri="{FF2B5EF4-FFF2-40B4-BE49-F238E27FC236}">
                <a16:creationId xmlns:a16="http://schemas.microsoft.com/office/drawing/2014/main" id="{2021D75F-9EF1-410B-B95A-C98BE94C4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15666"/>
            <a:ext cx="2477852" cy="247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047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Segnaposto contenuto 3">
            <a:extLst>
              <a:ext uri="{FF2B5EF4-FFF2-40B4-BE49-F238E27FC236}">
                <a16:creationId xmlns:a16="http://schemas.microsoft.com/office/drawing/2014/main" id="{EEDA419D-0CCF-4696-9C2F-7E9831EAC7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" y="4435542"/>
            <a:ext cx="1182350" cy="656488"/>
          </a:xfrm>
          <a:prstGeom prst="rect">
            <a:avLst/>
          </a:prstGeom>
        </p:spPr>
      </p:pic>
      <p:sp>
        <p:nvSpPr>
          <p:cNvPr id="14" name="Rectangle: Rounded Corners 334">
            <a:extLst>
              <a:ext uri="{FF2B5EF4-FFF2-40B4-BE49-F238E27FC236}">
                <a16:creationId xmlns:a16="http://schemas.microsoft.com/office/drawing/2014/main" id="{8B752A97-E4DD-458D-BBBD-05901D119E3A}"/>
              </a:ext>
            </a:extLst>
          </p:cNvPr>
          <p:cNvSpPr/>
          <p:nvPr/>
        </p:nvSpPr>
        <p:spPr>
          <a:xfrm>
            <a:off x="17415" y="1086666"/>
            <a:ext cx="9078959" cy="632844"/>
          </a:xfrm>
          <a:prstGeom prst="roundRect">
            <a:avLst>
              <a:gd name="adj" fmla="val 0"/>
            </a:avLst>
          </a:prstGeom>
          <a:solidFill>
            <a:srgbClr val="3B8EA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n-GB" sz="1050" dirty="0">
                <a:solidFill>
                  <a:schemeClr val="bg1"/>
                </a:solidFill>
                <a:latin typeface="EDP Preon" panose="02000603000000020004" pitchFamily="50" charset="0"/>
              </a:rPr>
              <a:t>To add </a:t>
            </a:r>
            <a:r>
              <a:rPr lang="en-GB" sz="1050" b="1" u="sng" dirty="0">
                <a:solidFill>
                  <a:schemeClr val="bg1"/>
                </a:solidFill>
                <a:latin typeface="EDP Preon" panose="02000603000000020004" pitchFamily="50" charset="0"/>
              </a:rPr>
              <a:t>layers of smartness in key city infrastructures</a:t>
            </a:r>
            <a:r>
              <a:rPr lang="en-GB" sz="1050" dirty="0">
                <a:solidFill>
                  <a:schemeClr val="bg1"/>
                </a:solidFill>
                <a:latin typeface="EDP Preon" panose="02000603000000020004" pitchFamily="50" charset="0"/>
              </a:rPr>
              <a:t>, delivering Positive Energy Blocks with </a:t>
            </a:r>
            <a:r>
              <a:rPr lang="en-GB" sz="1050" b="1" u="sng" dirty="0">
                <a:solidFill>
                  <a:schemeClr val="bg1"/>
                </a:solidFill>
                <a:latin typeface="EDP Preon" panose="02000603000000020004" pitchFamily="50" charset="0"/>
              </a:rPr>
              <a:t>focus on cultural heritage areas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050" dirty="0">
                <a:solidFill>
                  <a:schemeClr val="bg1"/>
                </a:solidFill>
                <a:latin typeface="EDP Preon" panose="02000603000000020004" pitchFamily="50" charset="0"/>
              </a:rPr>
              <a:t>Develop and deploy citizen-centred </a:t>
            </a:r>
            <a:r>
              <a:rPr lang="en-GB" sz="1050" b="1" u="sng" dirty="0">
                <a:solidFill>
                  <a:schemeClr val="bg1"/>
                </a:solidFill>
                <a:latin typeface="EDP Preon" panose="02000603000000020004" pitchFamily="50" charset="0"/>
              </a:rPr>
              <a:t>integrated</a:t>
            </a:r>
            <a:r>
              <a:rPr lang="en-GB" sz="1050" dirty="0">
                <a:solidFill>
                  <a:schemeClr val="bg1"/>
                </a:solidFill>
                <a:latin typeface="EDP Preon" panose="02000603000000020004" pitchFamily="50" charset="0"/>
              </a:rPr>
              <a:t> and </a:t>
            </a:r>
            <a:r>
              <a:rPr lang="en-GB" sz="1050" b="1" u="sng" dirty="0">
                <a:solidFill>
                  <a:schemeClr val="bg1"/>
                </a:solidFill>
                <a:latin typeface="EDP Preon" panose="02000603000000020004" pitchFamily="50" charset="0"/>
              </a:rPr>
              <a:t>multidisciplinary</a:t>
            </a:r>
            <a:r>
              <a:rPr lang="en-GB" sz="1050" dirty="0">
                <a:solidFill>
                  <a:schemeClr val="bg1"/>
                </a:solidFill>
                <a:latin typeface="EDP Preon" panose="02000603000000020004" pitchFamily="50" charset="0"/>
              </a:rPr>
              <a:t> solutions, intervening at technological, political, social, urbanistic and economic level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1302C2-7F01-42FE-8F07-6BD2040C1AA4}"/>
              </a:ext>
            </a:extLst>
          </p:cNvPr>
          <p:cNvSpPr txBox="1"/>
          <p:nvPr/>
        </p:nvSpPr>
        <p:spPr>
          <a:xfrm>
            <a:off x="17416" y="815840"/>
            <a:ext cx="2542234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342900" indent="-342900" algn="just">
              <a:spcAft>
                <a:spcPts val="600"/>
              </a:spcAft>
              <a:buFont typeface="+mj-lt"/>
              <a:buAutoNum type="arabicPeriod"/>
              <a:defRPr sz="1050">
                <a:solidFill>
                  <a:schemeClr val="bg1"/>
                </a:solidFill>
                <a:latin typeface="EDP Preon" panose="02000603000000020004" pitchFamily="50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sz="14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Pocityf</a:t>
            </a:r>
            <a:r>
              <a:rPr lang="it-IT" sz="1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has</a:t>
            </a:r>
            <a:r>
              <a:rPr lang="it-IT" sz="1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two</a:t>
            </a:r>
            <a:r>
              <a:rPr lang="it-IT" sz="1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main</a:t>
            </a:r>
            <a:r>
              <a:rPr lang="it-IT" sz="1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goals…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30C756A-9585-42B3-9152-BFA805E08E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75"/>
          <a:stretch/>
        </p:blipFill>
        <p:spPr>
          <a:xfrm>
            <a:off x="280091" y="2147534"/>
            <a:ext cx="8367793" cy="2631179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4330BB-CC09-4FA5-A666-7A4A3380B33B}"/>
              </a:ext>
            </a:extLst>
          </p:cNvPr>
          <p:cNvSpPr txBox="1"/>
          <p:nvPr/>
        </p:nvSpPr>
        <p:spPr>
          <a:xfrm>
            <a:off x="0" y="1834174"/>
            <a:ext cx="3095836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342900" indent="-342900" algn="just">
              <a:spcAft>
                <a:spcPts val="600"/>
              </a:spcAft>
              <a:buFont typeface="+mj-lt"/>
              <a:buAutoNum type="arabicPeriod"/>
              <a:defRPr sz="1050">
                <a:solidFill>
                  <a:schemeClr val="bg1"/>
                </a:solidFill>
                <a:latin typeface="EDP Preon" panose="02000603000000020004" pitchFamily="50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sz="14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Reflected</a:t>
            </a:r>
            <a:r>
              <a:rPr lang="it-IT" sz="1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in 10 </a:t>
            </a:r>
            <a:r>
              <a:rPr lang="it-IT" sz="14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Integrated</a:t>
            </a:r>
            <a:r>
              <a:rPr lang="it-IT" sz="1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Solutions</a:t>
            </a:r>
          </a:p>
        </p:txBody>
      </p:sp>
      <p:pic>
        <p:nvPicPr>
          <p:cNvPr id="22" name="Picture 186" descr="A picture containing object, clock&#10;&#10;Description generated with high confidence">
            <a:extLst>
              <a:ext uri="{FF2B5EF4-FFF2-40B4-BE49-F238E27FC236}">
                <a16:creationId xmlns:a16="http://schemas.microsoft.com/office/drawing/2014/main" id="{C71265BF-A396-440F-BC0D-9F0667F766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173502"/>
            <a:ext cx="2312877" cy="51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23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ttangolo 50">
            <a:extLst>
              <a:ext uri="{FF2B5EF4-FFF2-40B4-BE49-F238E27FC236}">
                <a16:creationId xmlns:a16="http://schemas.microsoft.com/office/drawing/2014/main" id="{10D0F0F1-085F-4634-9F70-7153F0B2FB84}"/>
              </a:ext>
            </a:extLst>
          </p:cNvPr>
          <p:cNvSpPr/>
          <p:nvPr/>
        </p:nvSpPr>
        <p:spPr>
          <a:xfrm>
            <a:off x="36286" y="1023257"/>
            <a:ext cx="9071428" cy="40785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E64DB57-4752-8348-8D0B-2E9E0EE00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n-GB" dirty="0"/>
              <a:t> 		      The </a:t>
            </a:r>
            <a:r>
              <a:rPr lang="en-US" dirty="0"/>
              <a:t>three tier Replication concept </a:t>
            </a:r>
            <a:endParaRPr lang="en-GB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7B1E9E4-CE3A-418B-A412-B45C6098AC15}"/>
              </a:ext>
            </a:extLst>
          </p:cNvPr>
          <p:cNvSpPr txBox="1"/>
          <p:nvPr/>
        </p:nvSpPr>
        <p:spPr>
          <a:xfrm>
            <a:off x="17416" y="860971"/>
            <a:ext cx="4914624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342900" indent="-342900" algn="just">
              <a:spcAft>
                <a:spcPts val="600"/>
              </a:spcAft>
              <a:buFont typeface="+mj-lt"/>
              <a:buAutoNum type="arabicPeriod"/>
              <a:defRPr sz="1050">
                <a:solidFill>
                  <a:schemeClr val="bg1"/>
                </a:solidFill>
                <a:latin typeface="EDP Preon" panose="02000603000000020004" pitchFamily="50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endParaRPr lang="it-IT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5E0554C9-C0E3-4849-A88B-DC97378E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8" t="3846" r="3791" b="5747"/>
          <a:stretch/>
        </p:blipFill>
        <p:spPr>
          <a:xfrm>
            <a:off x="42608" y="1183668"/>
            <a:ext cx="4572935" cy="240006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84B3D1B-4696-44A9-8B97-A32B5515B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043" y="1959682"/>
            <a:ext cx="4458644" cy="2387721"/>
          </a:xfrm>
          <a:prstGeom prst="rect">
            <a:avLst/>
          </a:prstGeom>
        </p:spPr>
      </p:pic>
      <p:pic>
        <p:nvPicPr>
          <p:cNvPr id="47" name="Picture 186" descr="A picture containing object, clock&#10;&#10;Description generated with high confidence">
            <a:extLst>
              <a:ext uri="{FF2B5EF4-FFF2-40B4-BE49-F238E27FC236}">
                <a16:creationId xmlns:a16="http://schemas.microsoft.com/office/drawing/2014/main" id="{B8AA2C22-C5E0-45A2-BD8E-8138ECA722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120162"/>
            <a:ext cx="2312877" cy="518312"/>
          </a:xfrm>
          <a:prstGeom prst="rect">
            <a:avLst/>
          </a:prstGeom>
        </p:spPr>
      </p:pic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4CD2137A-3E77-47B9-99D8-C97C8CB0FABF}"/>
              </a:ext>
            </a:extLst>
          </p:cNvPr>
          <p:cNvSpPr txBox="1"/>
          <p:nvPr/>
        </p:nvSpPr>
        <p:spPr>
          <a:xfrm>
            <a:off x="177166" y="882784"/>
            <a:ext cx="4914623" cy="270296"/>
          </a:xfrm>
          <a:prstGeom prst="rect">
            <a:avLst/>
          </a:prstGeom>
          <a:solidFill>
            <a:srgbClr val="4F51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342900" indent="-342900" algn="just">
              <a:spcAft>
                <a:spcPts val="600"/>
              </a:spcAft>
              <a:buFont typeface="+mj-lt"/>
              <a:buAutoNum type="arabicPeriod"/>
              <a:defRPr sz="1050">
                <a:solidFill>
                  <a:schemeClr val="bg1"/>
                </a:solidFill>
                <a:latin typeface="EDP Preon" panose="02000603000000020004" pitchFamily="50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en-US" sz="1600" b="1" dirty="0"/>
              <a:t>T1. Scaling-up and Replication on Lighthouse cities</a:t>
            </a:r>
          </a:p>
        </p:txBody>
      </p:sp>
      <p:pic>
        <p:nvPicPr>
          <p:cNvPr id="52" name="Segnaposto contenuto 3">
            <a:extLst>
              <a:ext uri="{FF2B5EF4-FFF2-40B4-BE49-F238E27FC236}">
                <a16:creationId xmlns:a16="http://schemas.microsoft.com/office/drawing/2014/main" id="{741068C7-2357-4390-BED2-FA39C6799A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" y="4435542"/>
            <a:ext cx="1182350" cy="65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082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ttangolo 84">
            <a:extLst>
              <a:ext uri="{FF2B5EF4-FFF2-40B4-BE49-F238E27FC236}">
                <a16:creationId xmlns:a16="http://schemas.microsoft.com/office/drawing/2014/main" id="{67A864B6-8911-4899-A5E0-7D6E8BF63019}"/>
              </a:ext>
            </a:extLst>
          </p:cNvPr>
          <p:cNvSpPr/>
          <p:nvPr/>
        </p:nvSpPr>
        <p:spPr>
          <a:xfrm>
            <a:off x="36286" y="1023257"/>
            <a:ext cx="9071428" cy="40785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92833774-9361-405B-9960-BBCC96652F90}"/>
              </a:ext>
            </a:extLst>
          </p:cNvPr>
          <p:cNvSpPr txBox="1"/>
          <p:nvPr/>
        </p:nvSpPr>
        <p:spPr>
          <a:xfrm>
            <a:off x="177167" y="882784"/>
            <a:ext cx="2154602" cy="270296"/>
          </a:xfrm>
          <a:prstGeom prst="rect">
            <a:avLst/>
          </a:prstGeom>
          <a:solidFill>
            <a:srgbClr val="4F51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342900" indent="-342900" algn="just">
              <a:spcAft>
                <a:spcPts val="600"/>
              </a:spcAft>
              <a:buFont typeface="+mj-lt"/>
              <a:buAutoNum type="arabicPeriod"/>
              <a:defRPr sz="1050">
                <a:solidFill>
                  <a:schemeClr val="bg1"/>
                </a:solidFill>
                <a:latin typeface="EDP Preon" panose="02000603000000020004" pitchFamily="50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sz="1600" b="1" dirty="0"/>
              <a:t>T2. Replication on </a:t>
            </a:r>
            <a:r>
              <a:rPr lang="it-IT" sz="1600" b="1" dirty="0" err="1"/>
              <a:t>FCs</a:t>
            </a:r>
            <a:endParaRPr lang="it-IT" sz="1600" b="1" dirty="0"/>
          </a:p>
        </p:txBody>
      </p:sp>
      <p:grpSp>
        <p:nvGrpSpPr>
          <p:cNvPr id="57" name="Group 171">
            <a:extLst>
              <a:ext uri="{FF2B5EF4-FFF2-40B4-BE49-F238E27FC236}">
                <a16:creationId xmlns:a16="http://schemas.microsoft.com/office/drawing/2014/main" id="{7A77B8D9-9AC0-439B-8C6F-08AEBD7481AB}"/>
              </a:ext>
            </a:extLst>
          </p:cNvPr>
          <p:cNvGrpSpPr/>
          <p:nvPr/>
        </p:nvGrpSpPr>
        <p:grpSpPr>
          <a:xfrm>
            <a:off x="642081" y="1369892"/>
            <a:ext cx="1164974" cy="921866"/>
            <a:chOff x="574951" y="1555258"/>
            <a:chExt cx="1065403" cy="927379"/>
          </a:xfrm>
          <a:solidFill>
            <a:srgbClr val="0070C0"/>
          </a:solidFill>
        </p:grpSpPr>
        <p:pic>
          <p:nvPicPr>
            <p:cNvPr id="58" name="Graphic 172" descr="City">
              <a:extLst>
                <a:ext uri="{FF2B5EF4-FFF2-40B4-BE49-F238E27FC236}">
                  <a16:creationId xmlns:a16="http://schemas.microsoft.com/office/drawing/2014/main" id="{EFC3F354-684B-483A-930A-3E7502EA7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4951" y="1555258"/>
              <a:ext cx="555492" cy="555492"/>
            </a:xfrm>
            <a:prstGeom prst="rect">
              <a:avLst/>
            </a:prstGeom>
          </p:spPr>
        </p:pic>
        <p:pic>
          <p:nvPicPr>
            <p:cNvPr id="59" name="Graphic 173" descr="Court">
              <a:extLst>
                <a:ext uri="{FF2B5EF4-FFF2-40B4-BE49-F238E27FC236}">
                  <a16:creationId xmlns:a16="http://schemas.microsoft.com/office/drawing/2014/main" id="{E81C2006-DC0C-4E8F-8E62-5756D3CC2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29966" y="1555258"/>
              <a:ext cx="510388" cy="510388"/>
            </a:xfrm>
            <a:prstGeom prst="rect">
              <a:avLst/>
            </a:prstGeom>
          </p:spPr>
        </p:pic>
        <p:pic>
          <p:nvPicPr>
            <p:cNvPr id="60" name="Graphic 174" descr="Home">
              <a:extLst>
                <a:ext uri="{FF2B5EF4-FFF2-40B4-BE49-F238E27FC236}">
                  <a16:creationId xmlns:a16="http://schemas.microsoft.com/office/drawing/2014/main" id="{23A32331-6DDA-455B-84E5-3BBCE34F0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6558" y="2020179"/>
              <a:ext cx="430462" cy="430462"/>
            </a:xfrm>
            <a:prstGeom prst="rect">
              <a:avLst/>
            </a:prstGeom>
          </p:spPr>
        </p:pic>
        <p:pic>
          <p:nvPicPr>
            <p:cNvPr id="61" name="Graphic 175" descr="Factory">
              <a:extLst>
                <a:ext uri="{FF2B5EF4-FFF2-40B4-BE49-F238E27FC236}">
                  <a16:creationId xmlns:a16="http://schemas.microsoft.com/office/drawing/2014/main" id="{7E7B413B-BA8D-4A9E-B80C-44A6CCF8D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8377" y="2005460"/>
              <a:ext cx="477177" cy="477177"/>
            </a:xfrm>
            <a:prstGeom prst="rect">
              <a:avLst/>
            </a:prstGeom>
          </p:spPr>
        </p:pic>
      </p:grpSp>
      <p:sp>
        <p:nvSpPr>
          <p:cNvPr id="62" name="TextBox 176">
            <a:extLst>
              <a:ext uri="{FF2B5EF4-FFF2-40B4-BE49-F238E27FC236}">
                <a16:creationId xmlns:a16="http://schemas.microsoft.com/office/drawing/2014/main" id="{380CDD16-75D5-4E28-A912-8EFA941589D5}"/>
              </a:ext>
            </a:extLst>
          </p:cNvPr>
          <p:cNvSpPr txBox="1"/>
          <p:nvPr/>
        </p:nvSpPr>
        <p:spPr>
          <a:xfrm>
            <a:off x="104770" y="2291758"/>
            <a:ext cx="2204961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21 building complexes</a:t>
            </a:r>
          </a:p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4 PEBs</a:t>
            </a:r>
          </a:p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17.500 residents </a:t>
            </a:r>
          </a:p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87.480 m²</a:t>
            </a:r>
          </a:p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13,25 GWh/year</a:t>
            </a:r>
          </a:p>
          <a:p>
            <a:pPr algn="ctr"/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18 historical buildings</a:t>
            </a:r>
          </a:p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1400.000 m²</a:t>
            </a:r>
          </a:p>
        </p:txBody>
      </p:sp>
      <p:sp>
        <p:nvSpPr>
          <p:cNvPr id="69" name="Rectangle: Rounded Corners 183">
            <a:extLst>
              <a:ext uri="{FF2B5EF4-FFF2-40B4-BE49-F238E27FC236}">
                <a16:creationId xmlns:a16="http://schemas.microsoft.com/office/drawing/2014/main" id="{D35FE0BD-6D62-4B28-8309-ACF1BFF7BEE9}"/>
              </a:ext>
            </a:extLst>
          </p:cNvPr>
          <p:cNvSpPr/>
          <p:nvPr/>
        </p:nvSpPr>
        <p:spPr>
          <a:xfrm>
            <a:off x="5431396" y="1573498"/>
            <a:ext cx="1773630" cy="1502308"/>
          </a:xfrm>
          <a:prstGeom prst="roundRect">
            <a:avLst/>
          </a:prstGeom>
          <a:solidFill>
            <a:srgbClr val="3B8EA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Derived from POCITYF and underlying investment, LHCs and FC expect to attract </a:t>
            </a:r>
            <a:r>
              <a:rPr lang="en-GB" sz="1200" b="1" dirty="0"/>
              <a:t>€1bn </a:t>
            </a:r>
            <a:r>
              <a:rPr lang="en-GB" sz="1200" dirty="0"/>
              <a:t>for the period </a:t>
            </a:r>
            <a:r>
              <a:rPr lang="en-GB" sz="1200" b="1" dirty="0"/>
              <a:t>2025-2029</a:t>
            </a:r>
          </a:p>
        </p:txBody>
      </p:sp>
      <p:sp>
        <p:nvSpPr>
          <p:cNvPr id="70" name="Rectangle: Rounded Corners 184">
            <a:extLst>
              <a:ext uri="{FF2B5EF4-FFF2-40B4-BE49-F238E27FC236}">
                <a16:creationId xmlns:a16="http://schemas.microsoft.com/office/drawing/2014/main" id="{2EFAFCC0-D707-499A-80D1-4BF292608EAB}"/>
              </a:ext>
            </a:extLst>
          </p:cNvPr>
          <p:cNvSpPr/>
          <p:nvPr/>
        </p:nvSpPr>
        <p:spPr>
          <a:xfrm>
            <a:off x="7291115" y="1573164"/>
            <a:ext cx="1773630" cy="1495616"/>
          </a:xfrm>
          <a:prstGeom prst="roundRect">
            <a:avLst/>
          </a:prstGeom>
          <a:solidFill>
            <a:srgbClr val="3B8EA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FCs (</a:t>
            </a:r>
            <a:r>
              <a:rPr lang="en-US" sz="1200" b="1" dirty="0"/>
              <a:t>tons CO2 eq/year reduction</a:t>
            </a:r>
            <a:r>
              <a:rPr lang="en-GB" sz="1200" b="1" dirty="0"/>
              <a:t>)</a:t>
            </a:r>
          </a:p>
          <a:p>
            <a:pPr algn="ctr"/>
            <a:r>
              <a:rPr lang="en-GB" sz="1200" u="sng" dirty="0"/>
              <a:t>Granada</a:t>
            </a:r>
            <a:r>
              <a:rPr lang="en-GB" sz="1200" dirty="0"/>
              <a:t>: 7.070</a:t>
            </a:r>
          </a:p>
          <a:p>
            <a:pPr algn="ctr"/>
            <a:r>
              <a:rPr lang="en-GB" sz="1200" u="sng" dirty="0"/>
              <a:t>Bari</a:t>
            </a:r>
            <a:r>
              <a:rPr lang="en-GB" sz="1200" dirty="0"/>
              <a:t>: 2.500 &amp; 6.400</a:t>
            </a:r>
          </a:p>
          <a:p>
            <a:pPr algn="ctr"/>
            <a:r>
              <a:rPr lang="en-GB" sz="1200" u="sng" dirty="0" err="1"/>
              <a:t>Celje</a:t>
            </a:r>
            <a:r>
              <a:rPr lang="en-GB" sz="1200" dirty="0"/>
              <a:t>: 4.500 &amp; 2.580</a:t>
            </a:r>
          </a:p>
          <a:p>
            <a:pPr algn="ctr"/>
            <a:r>
              <a:rPr lang="en-GB" sz="1200" u="sng" dirty="0" err="1"/>
              <a:t>Ujpest</a:t>
            </a:r>
            <a:r>
              <a:rPr lang="en-GB" sz="1200" dirty="0"/>
              <a:t>: 2.121</a:t>
            </a:r>
          </a:p>
          <a:p>
            <a:pPr algn="ctr"/>
            <a:r>
              <a:rPr lang="en-GB" sz="1200" u="sng" dirty="0"/>
              <a:t>Ioannina</a:t>
            </a:r>
            <a:r>
              <a:rPr lang="en-GB" sz="1200" dirty="0"/>
              <a:t>: 1.300</a:t>
            </a:r>
          </a:p>
          <a:p>
            <a:pPr algn="ctr"/>
            <a:r>
              <a:rPr lang="en-GB" sz="1200" u="sng" dirty="0"/>
              <a:t>Hvidovre</a:t>
            </a:r>
            <a:r>
              <a:rPr lang="en-GB" sz="1200" dirty="0"/>
              <a:t>: 448</a:t>
            </a:r>
          </a:p>
        </p:txBody>
      </p:sp>
      <p:sp>
        <p:nvSpPr>
          <p:cNvPr id="73" name="Arrow: Striped Right 170">
            <a:extLst>
              <a:ext uri="{FF2B5EF4-FFF2-40B4-BE49-F238E27FC236}">
                <a16:creationId xmlns:a16="http://schemas.microsoft.com/office/drawing/2014/main" id="{9253614F-9374-4596-BD74-CD6A46F73AD5}"/>
              </a:ext>
            </a:extLst>
          </p:cNvPr>
          <p:cNvSpPr/>
          <p:nvPr/>
        </p:nvSpPr>
        <p:spPr>
          <a:xfrm>
            <a:off x="2979426" y="3213480"/>
            <a:ext cx="5973956" cy="511766"/>
          </a:xfrm>
          <a:prstGeom prst="stripedRightArrow">
            <a:avLst/>
          </a:prstGeom>
          <a:solidFill>
            <a:srgbClr val="3B8EA5">
              <a:alpha val="6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300" dirty="0">
                <a:latin typeface="EDP Preon" panose="02000603000000020004" pitchFamily="50" charset="0"/>
              </a:rPr>
              <a:t>Throughout POCITYF</a:t>
            </a:r>
          </a:p>
        </p:txBody>
      </p:sp>
      <p:sp>
        <p:nvSpPr>
          <p:cNvPr id="74" name="Arrow: Striped Right 169">
            <a:extLst>
              <a:ext uri="{FF2B5EF4-FFF2-40B4-BE49-F238E27FC236}">
                <a16:creationId xmlns:a16="http://schemas.microsoft.com/office/drawing/2014/main" id="{4DB602FD-53CF-4395-99C5-09E9E49F45E0}"/>
              </a:ext>
            </a:extLst>
          </p:cNvPr>
          <p:cNvSpPr/>
          <p:nvPr/>
        </p:nvSpPr>
        <p:spPr>
          <a:xfrm>
            <a:off x="147676" y="3213480"/>
            <a:ext cx="2751923" cy="511766"/>
          </a:xfrm>
          <a:prstGeom prst="striped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EDP Preon" panose="02000603000000020004" pitchFamily="50" charset="0"/>
              </a:rPr>
              <a:t>Pre-POCITYF</a:t>
            </a:r>
          </a:p>
        </p:txBody>
      </p:sp>
      <p:sp>
        <p:nvSpPr>
          <p:cNvPr id="76" name="Freccia in giù 75">
            <a:extLst>
              <a:ext uri="{FF2B5EF4-FFF2-40B4-BE49-F238E27FC236}">
                <a16:creationId xmlns:a16="http://schemas.microsoft.com/office/drawing/2014/main" id="{87D0E466-EB6E-4D2C-894D-8EDCC185AF62}"/>
              </a:ext>
            </a:extLst>
          </p:cNvPr>
          <p:cNvSpPr/>
          <p:nvPr/>
        </p:nvSpPr>
        <p:spPr>
          <a:xfrm>
            <a:off x="3419639" y="3041641"/>
            <a:ext cx="443934" cy="284118"/>
          </a:xfrm>
          <a:prstGeom prst="down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3" name="Titolo 8">
            <a:extLst>
              <a:ext uri="{FF2B5EF4-FFF2-40B4-BE49-F238E27FC236}">
                <a16:creationId xmlns:a16="http://schemas.microsoft.com/office/drawing/2014/main" id="{002B0496-D401-419B-BEF7-6130A1636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n-GB" dirty="0"/>
              <a:t> 		      The </a:t>
            </a:r>
            <a:r>
              <a:rPr lang="en-US" dirty="0"/>
              <a:t>three tier Replication concept </a:t>
            </a:r>
            <a:endParaRPr lang="en-GB" dirty="0"/>
          </a:p>
        </p:txBody>
      </p:sp>
      <p:pic>
        <p:nvPicPr>
          <p:cNvPr id="84" name="Picture 186" descr="A picture containing object, clock&#10;&#10;Description generated with high confidence">
            <a:extLst>
              <a:ext uri="{FF2B5EF4-FFF2-40B4-BE49-F238E27FC236}">
                <a16:creationId xmlns:a16="http://schemas.microsoft.com/office/drawing/2014/main" id="{06AF90F2-FD23-4E88-AE3D-F3BB01EB01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120162"/>
            <a:ext cx="2312877" cy="51831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AC56B83-A7B0-4CC7-9644-E61E4112E6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1769" y="1041399"/>
            <a:ext cx="2578832" cy="1944793"/>
          </a:xfrm>
          <a:prstGeom prst="rect">
            <a:avLst/>
          </a:prstGeom>
        </p:spPr>
      </p:pic>
      <p:pic>
        <p:nvPicPr>
          <p:cNvPr id="34" name="Segnaposto contenuto 3">
            <a:extLst>
              <a:ext uri="{FF2B5EF4-FFF2-40B4-BE49-F238E27FC236}">
                <a16:creationId xmlns:a16="http://schemas.microsoft.com/office/drawing/2014/main" id="{2B4DDFAC-456F-44AE-8176-A224DE3872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" y="4435542"/>
            <a:ext cx="1182350" cy="65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6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9" grpId="0" animBg="1"/>
      <p:bldP spid="70" grpId="0" animBg="1"/>
      <p:bldP spid="73" grpId="0" animBg="1"/>
      <p:bldP spid="7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ttangolo 45">
            <a:extLst>
              <a:ext uri="{FF2B5EF4-FFF2-40B4-BE49-F238E27FC236}">
                <a16:creationId xmlns:a16="http://schemas.microsoft.com/office/drawing/2014/main" id="{D1EABFA8-9490-467D-A34E-8F19B1171DB5}"/>
              </a:ext>
            </a:extLst>
          </p:cNvPr>
          <p:cNvSpPr/>
          <p:nvPr/>
        </p:nvSpPr>
        <p:spPr>
          <a:xfrm>
            <a:off x="36286" y="1023257"/>
            <a:ext cx="9071428" cy="2736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323528" y="4587974"/>
            <a:ext cx="4140460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404592" y="4559702"/>
            <a:ext cx="2916324" cy="51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itolo 8">
            <a:extLst>
              <a:ext uri="{FF2B5EF4-FFF2-40B4-BE49-F238E27FC236}">
                <a16:creationId xmlns:a16="http://schemas.microsoft.com/office/drawing/2014/main" id="{8B17B35A-F524-4588-BB2B-DBD386923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n-GB" dirty="0"/>
              <a:t> 		      The </a:t>
            </a:r>
            <a:r>
              <a:rPr lang="en-US" dirty="0"/>
              <a:t>three tier Replication concept </a:t>
            </a:r>
            <a:endParaRPr lang="en-GB" dirty="0"/>
          </a:p>
        </p:txBody>
      </p:sp>
      <p:pic>
        <p:nvPicPr>
          <p:cNvPr id="44" name="Picture 186" descr="A picture containing object, clock&#10;&#10;Description generated with high confidence">
            <a:extLst>
              <a:ext uri="{FF2B5EF4-FFF2-40B4-BE49-F238E27FC236}">
                <a16:creationId xmlns:a16="http://schemas.microsoft.com/office/drawing/2014/main" id="{EC245204-17D0-4393-B8D0-2BE8F959E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120162"/>
            <a:ext cx="2312877" cy="518312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D7C1E3E-86A6-4625-8A2B-1CB1F14EF9AD}"/>
              </a:ext>
            </a:extLst>
          </p:cNvPr>
          <p:cNvSpPr/>
          <p:nvPr/>
        </p:nvSpPr>
        <p:spPr>
          <a:xfrm>
            <a:off x="0" y="1326001"/>
            <a:ext cx="86404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Key element is the capability to exploit POCITYF technology solutions  (still too early to make forecasts)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Modular exploitable offer on the market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EURADA enables the linkage with the EU Regional Development Agencies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LoS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/ AB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signatories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driver for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replicating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Pocityf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in EU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Public / Public-private funding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schemes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can drive a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wider</a:t>
            </a:r>
            <a:r>
              <a:rPr lang="it-IT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replication</a:t>
            </a:r>
            <a:endParaRPr lang="it-IT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DB65DD0-D10E-4BF8-B3DC-05CBDE32CB58}"/>
              </a:ext>
            </a:extLst>
          </p:cNvPr>
          <p:cNvSpPr txBox="1"/>
          <p:nvPr/>
        </p:nvSpPr>
        <p:spPr>
          <a:xfrm>
            <a:off x="177166" y="882784"/>
            <a:ext cx="3854773" cy="270296"/>
          </a:xfrm>
          <a:prstGeom prst="rect">
            <a:avLst/>
          </a:prstGeom>
          <a:solidFill>
            <a:srgbClr val="4F51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342900" indent="-342900" algn="just">
              <a:spcAft>
                <a:spcPts val="600"/>
              </a:spcAft>
              <a:buFont typeface="+mj-lt"/>
              <a:buAutoNum type="arabicPeriod"/>
              <a:defRPr sz="1050">
                <a:solidFill>
                  <a:schemeClr val="bg1"/>
                </a:solidFill>
                <a:latin typeface="EDP Preon" panose="02000603000000020004" pitchFamily="50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sz="1600" b="1" dirty="0"/>
              <a:t>T3. Replication on cities </a:t>
            </a:r>
            <a:r>
              <a:rPr lang="it-IT" sz="1600" b="1" dirty="0" err="1"/>
              <a:t>outside</a:t>
            </a:r>
            <a:r>
              <a:rPr lang="it-IT" sz="1600" b="1" dirty="0"/>
              <a:t> POCITYF</a:t>
            </a:r>
          </a:p>
        </p:txBody>
      </p:sp>
      <p:pic>
        <p:nvPicPr>
          <p:cNvPr id="47" name="Segnaposto contenuto 3">
            <a:extLst>
              <a:ext uri="{FF2B5EF4-FFF2-40B4-BE49-F238E27FC236}">
                <a16:creationId xmlns:a16="http://schemas.microsoft.com/office/drawing/2014/main" id="{4E782128-E48F-48AB-9753-D8CC978D9B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" y="4435542"/>
            <a:ext cx="1182350" cy="65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13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BD7C1E3E-86A6-4625-8A2B-1CB1F14EF9AD}"/>
              </a:ext>
            </a:extLst>
          </p:cNvPr>
          <p:cNvSpPr/>
          <p:nvPr/>
        </p:nvSpPr>
        <p:spPr>
          <a:xfrm>
            <a:off x="-72516" y="915566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Thank you!</a:t>
            </a: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Luigi D’Oriano</a:t>
            </a:r>
          </a:p>
          <a:p>
            <a:pPr algn="ctr"/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POCITYF Replication Manager</a:t>
            </a:r>
          </a:p>
          <a:p>
            <a:pPr algn="ctr"/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luigi.doriano@energyatwork.it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352BB9F4-ECB6-467E-9855-8C29E901D1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8" b="27623"/>
          <a:stretch/>
        </p:blipFill>
        <p:spPr>
          <a:xfrm>
            <a:off x="1668996" y="1599642"/>
            <a:ext cx="5872572" cy="2213227"/>
          </a:xfrm>
          <a:prstGeom prst="rect">
            <a:avLst/>
          </a:prstGeom>
        </p:spPr>
      </p:pic>
      <p:sp>
        <p:nvSpPr>
          <p:cNvPr id="43" name="Titolo 8">
            <a:extLst>
              <a:ext uri="{FF2B5EF4-FFF2-40B4-BE49-F238E27FC236}">
                <a16:creationId xmlns:a16="http://schemas.microsoft.com/office/drawing/2014/main" id="{8B17B35A-F524-4588-BB2B-DBD386923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n-GB" dirty="0"/>
              <a:t> 		</a:t>
            </a:r>
          </a:p>
        </p:txBody>
      </p:sp>
      <p:pic>
        <p:nvPicPr>
          <p:cNvPr id="44" name="Picture 186" descr="A picture containing object, clock&#10;&#10;Description generated with high confidence">
            <a:extLst>
              <a:ext uri="{FF2B5EF4-FFF2-40B4-BE49-F238E27FC236}">
                <a16:creationId xmlns:a16="http://schemas.microsoft.com/office/drawing/2014/main" id="{EC245204-17D0-4393-B8D0-2BE8F959E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120162"/>
            <a:ext cx="2312877" cy="51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50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B98A0ACB143B4A8D37075CF131C58E" ma:contentTypeVersion="1" ma:contentTypeDescription="Create a new document." ma:contentTypeScope="" ma:versionID="3001b09a5988da5c55a1b5e87493db7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1fc6ab4dac469acc87e252df79d15c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B60C53-C82F-4E7A-99D7-C4E242751BA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C381DAF-AE15-45AE-B2A0-62CBF3DF2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E1A0E7-BFF7-4D9C-95E5-CA65AB7E87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11154</TotalTime>
  <Words>1954</Words>
  <Application>Microsoft Macintosh PowerPoint</Application>
  <PresentationFormat>On-screen Show (16:9)</PresentationFormat>
  <Paragraphs>279</Paragraphs>
  <Slides>31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 Unicode MS</vt:lpstr>
      <vt:lpstr>Arial</vt:lpstr>
      <vt:lpstr>Calibri</vt:lpstr>
      <vt:lpstr>EC Square Sans Pro</vt:lpstr>
      <vt:lpstr>EDP Preon</vt:lpstr>
      <vt:lpstr>Myriad Pro</vt:lpstr>
      <vt:lpstr>Wingdings</vt:lpstr>
      <vt:lpstr>Tema di Office</vt:lpstr>
      <vt:lpstr>PowerPoint Presentation</vt:lpstr>
      <vt:lpstr>Your moderator?</vt:lpstr>
      <vt:lpstr>Panel debate on replicating and scaling-up smart strategies and solutions (11:30-12:45) </vt:lpstr>
      <vt:lpstr>House rules</vt:lpstr>
      <vt:lpstr>Our scene-setter</vt:lpstr>
      <vt:lpstr>Upscaling and replication in SCC01 Projects</vt:lpstr>
      <vt:lpstr>Upscaling and replication in SCC01 Projects</vt:lpstr>
      <vt:lpstr>Upscaling and replication in SCC01 Projects</vt:lpstr>
      <vt:lpstr>Our panellist</vt:lpstr>
      <vt:lpstr>Urban Transitions via the Remourban Urban Regeneration Model URM</vt:lpstr>
      <vt:lpstr>REMOURBAN Replication Model: 3 Elements</vt:lpstr>
      <vt:lpstr>REMOURBAN Replication Model Verification and Tools</vt:lpstr>
      <vt:lpstr>Our panellist</vt:lpstr>
      <vt:lpstr>REPLICATE</vt:lpstr>
      <vt:lpstr>Planning &gt; Implementation &gt; Replication</vt:lpstr>
      <vt:lpstr>Planning &gt; Implementation &gt; Replication</vt:lpstr>
      <vt:lpstr>Thank you for your attention</vt:lpstr>
      <vt:lpstr>RUGGEDISED INTRODUCTION</vt:lpstr>
      <vt:lpstr>IMPLEMENTATION</vt:lpstr>
      <vt:lpstr>UPSCALING  &amp;  REPLICATION</vt:lpstr>
      <vt:lpstr>Our panellist</vt:lpstr>
      <vt:lpstr>MAtchUP MAximizing the UPscaling and replication potential of high level urban transformation strategies</vt:lpstr>
      <vt:lpstr>Business model characterization to support transferability</vt:lpstr>
      <vt:lpstr>Benefits of smart city solutions and related business models</vt:lpstr>
      <vt:lpstr>Rating of benefits’ relevance - energy action bundles </vt:lpstr>
      <vt:lpstr>Our panellist</vt:lpstr>
      <vt:lpstr>PowerPoint Presentation</vt:lpstr>
      <vt:lpstr>         The three tier Replication concept </vt:lpstr>
      <vt:lpstr>         The three tier Replication concept </vt:lpstr>
      <vt:lpstr>         The three tier Replication concept </vt:lpstr>
      <vt:lpstr>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Miguel Á. García-Fuentes</dc:creator>
  <cp:lastModifiedBy>Alice De Ferrari</cp:lastModifiedBy>
  <cp:revision>579</cp:revision>
  <cp:lastPrinted>2015-02-12T18:05:29Z</cp:lastPrinted>
  <dcterms:created xsi:type="dcterms:W3CDTF">2015-02-09T07:51:22Z</dcterms:created>
  <dcterms:modified xsi:type="dcterms:W3CDTF">2020-07-15T16:08:54Z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0x01010005B98A0ACB143B4A8D37075CF131C58E</vt:lpwstr>
  </property>
  <property fmtid="{D5CDD505-2E9C-101B-9397-08002B2CF9AE}" pid="3" name="DocumentInfoFinished">
    <vt:lpwstr>True</vt:lpwstr>
  </property>
</Properties>
</file>