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10" r:id="rId2"/>
    <p:sldId id="312" r:id="rId3"/>
    <p:sldId id="311" r:id="rId4"/>
    <p:sldId id="314" r:id="rId5"/>
    <p:sldId id="315" r:id="rId6"/>
    <p:sldId id="316" r:id="rId7"/>
    <p:sldId id="317" r:id="rId8"/>
    <p:sldId id="321" r:id="rId9"/>
    <p:sldId id="322" r:id="rId10"/>
    <p:sldId id="324" r:id="rId11"/>
    <p:sldId id="323" r:id="rId12"/>
    <p:sldId id="325" r:id="rId13"/>
    <p:sldId id="319" r:id="rId14"/>
    <p:sldId id="331" r:id="rId15"/>
    <p:sldId id="332" r:id="rId16"/>
    <p:sldId id="330" r:id="rId17"/>
    <p:sldId id="333" r:id="rId18"/>
    <p:sldId id="334" r:id="rId19"/>
    <p:sldId id="335" r:id="rId20"/>
    <p:sldId id="337" r:id="rId21"/>
    <p:sldId id="336" r:id="rId22"/>
    <p:sldId id="338" r:id="rId23"/>
    <p:sldId id="339" r:id="rId24"/>
  </p:sldIdLst>
  <p:sldSz cx="9144000" cy="5715000" type="screen16x10"/>
  <p:notesSz cx="6858000" cy="9144000"/>
  <p:defaultTextStyle>
    <a:defPPr>
      <a:defRPr lang="es-ES"/>
    </a:defPPr>
    <a:lvl1pPr marL="0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24435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48867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73302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97735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122170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546603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971037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395471" algn="l" defTabSz="4244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80">
          <p15:clr>
            <a:srgbClr val="A4A3A4"/>
          </p15:clr>
        </p15:guide>
        <p15:guide id="2" orient="horz" pos="1846">
          <p15:clr>
            <a:srgbClr val="A4A3A4"/>
          </p15:clr>
        </p15:guide>
        <p15:guide id="3" orient="horz" pos="816">
          <p15:clr>
            <a:srgbClr val="A4A3A4"/>
          </p15:clr>
        </p15:guide>
        <p15:guide id="4" pos="322">
          <p15:clr>
            <a:srgbClr val="A4A3A4"/>
          </p15:clr>
        </p15:guide>
        <p15:guide id="5" pos="5403">
          <p15:clr>
            <a:srgbClr val="A4A3A4"/>
          </p15:clr>
        </p15:guide>
        <p15:guide id="6" pos="3906">
          <p15:clr>
            <a:srgbClr val="A4A3A4"/>
          </p15:clr>
        </p15:guide>
        <p15:guide id="7" pos="1865">
          <p15:clr>
            <a:srgbClr val="A4A3A4"/>
          </p15:clr>
        </p15:guide>
        <p15:guide id="8" pos="2137">
          <p15:clr>
            <a:srgbClr val="A4A3A4"/>
          </p15:clr>
        </p15:guide>
        <p15:guide id="9" pos="36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a Manzano Barrig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F85"/>
    <a:srgbClr val="C8CD24"/>
    <a:srgbClr val="FAEBBD"/>
    <a:srgbClr val="7FC46E"/>
    <a:srgbClr val="FFB8B3"/>
    <a:srgbClr val="CFCCD2"/>
    <a:srgbClr val="4C4D4C"/>
    <a:srgbClr val="E7F59E"/>
    <a:srgbClr val="A8C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20" autoAdjust="0"/>
    <p:restoredTop sz="91818" autoAdjust="0"/>
  </p:normalViewPr>
  <p:slideViewPr>
    <p:cSldViewPr snapToObjects="1">
      <p:cViewPr varScale="1">
        <p:scale>
          <a:sx n="125" d="100"/>
          <a:sy n="125" d="100"/>
        </p:scale>
        <p:origin x="1760" y="176"/>
      </p:cViewPr>
      <p:guideLst>
        <p:guide orient="horz" pos="2980"/>
        <p:guide orient="horz" pos="1846"/>
        <p:guide orient="horz" pos="816"/>
        <p:guide pos="322"/>
        <p:guide pos="5403"/>
        <p:guide pos="3906"/>
        <p:guide pos="1865"/>
        <p:guide pos="2137"/>
        <p:guide pos="36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528"/>
    </p:cViewPr>
  </p:sorterViewPr>
  <p:notesViewPr>
    <p:cSldViewPr snapToObjects="1">
      <p:cViewPr varScale="1">
        <p:scale>
          <a:sx n="61" d="100"/>
          <a:sy n="61" d="100"/>
        </p:scale>
        <p:origin x="23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102CA-0B9E-7547-9320-375656B6ACE9}" type="datetimeFigureOut">
              <a:rPr lang="es-ES" smtClean="0"/>
              <a:t>29/7/20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F21D9-780A-F341-8432-E33B2A0BB79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535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71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489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851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9311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707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5676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219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445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370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79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4204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0865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4436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5790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9352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3810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5262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7198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1882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9937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183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616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F21D9-780A-F341-8432-E33B2A0BB793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10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 userDrawn="1"/>
        </p:nvSpPr>
        <p:spPr>
          <a:xfrm>
            <a:off x="0" y="-18787"/>
            <a:ext cx="9144000" cy="211991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325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Marcador de contenido 14"/>
          <p:cNvSpPr>
            <a:spLocks noGrp="1"/>
          </p:cNvSpPr>
          <p:nvPr>
            <p:ph sz="quarter" idx="10"/>
          </p:nvPr>
        </p:nvSpPr>
        <p:spPr>
          <a:xfrm>
            <a:off x="310764" y="1777463"/>
            <a:ext cx="4333243" cy="1224037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ü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16" name="Título 15"/>
          <p:cNvSpPr>
            <a:spLocks noGrp="1"/>
          </p:cNvSpPr>
          <p:nvPr>
            <p:ph type="title"/>
          </p:nvPr>
        </p:nvSpPr>
        <p:spPr>
          <a:xfrm>
            <a:off x="318355" y="183082"/>
            <a:ext cx="4685693" cy="1450281"/>
          </a:xfrm>
        </p:spPr>
        <p:txBody>
          <a:bodyPr>
            <a:no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</a:t>
            </a:r>
          </a:p>
        </p:txBody>
      </p:sp>
      <p:sp>
        <p:nvSpPr>
          <p:cNvPr id="18" name="Marcador de posición de imagen 17"/>
          <p:cNvSpPr>
            <a:spLocks noGrp="1"/>
          </p:cNvSpPr>
          <p:nvPr>
            <p:ph type="pic" sz="quarter" idx="11"/>
          </p:nvPr>
        </p:nvSpPr>
        <p:spPr>
          <a:xfrm>
            <a:off x="0" y="182563"/>
            <a:ext cx="9144000" cy="5532437"/>
          </a:xfrm>
        </p:spPr>
        <p:txBody>
          <a:bodyPr/>
          <a:lstStyle/>
          <a:p>
            <a:endParaRPr lang="es-ES"/>
          </a:p>
        </p:txBody>
      </p:sp>
      <p:pic>
        <p:nvPicPr>
          <p:cNvPr id="9" name="Imagen 6" descr="logo GBC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872449"/>
            <a:ext cx="1872206" cy="61854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887" y="2697479"/>
            <a:ext cx="268225" cy="320041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0" y="193204"/>
            <a:ext cx="4706112" cy="5521796"/>
          </a:xfrm>
          <a:prstGeom prst="rect">
            <a:avLst/>
          </a:prstGeom>
          <a:solidFill>
            <a:schemeClr val="bg1">
              <a:lumMod val="65000"/>
              <a:alpha val="38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655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 userDrawn="1"/>
        </p:nvSpPr>
        <p:spPr>
          <a:xfrm>
            <a:off x="0" y="-18787"/>
            <a:ext cx="9144000" cy="211991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325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Marcador de contenido 14"/>
          <p:cNvSpPr>
            <a:spLocks noGrp="1"/>
          </p:cNvSpPr>
          <p:nvPr>
            <p:ph sz="quarter" idx="10"/>
          </p:nvPr>
        </p:nvSpPr>
        <p:spPr>
          <a:xfrm>
            <a:off x="310764" y="1777463"/>
            <a:ext cx="4333243" cy="1224037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ü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16" name="Título 15"/>
          <p:cNvSpPr>
            <a:spLocks noGrp="1"/>
          </p:cNvSpPr>
          <p:nvPr>
            <p:ph type="title"/>
          </p:nvPr>
        </p:nvSpPr>
        <p:spPr>
          <a:xfrm>
            <a:off x="318355" y="183082"/>
            <a:ext cx="4685693" cy="1450281"/>
          </a:xfrm>
        </p:spPr>
        <p:txBody>
          <a:bodyPr>
            <a:no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</a:t>
            </a:r>
          </a:p>
        </p:txBody>
      </p:sp>
      <p:sp>
        <p:nvSpPr>
          <p:cNvPr id="18" name="Marcador de posición de imagen 17"/>
          <p:cNvSpPr>
            <a:spLocks noGrp="1"/>
          </p:cNvSpPr>
          <p:nvPr>
            <p:ph type="pic" sz="quarter" idx="11"/>
          </p:nvPr>
        </p:nvSpPr>
        <p:spPr>
          <a:xfrm>
            <a:off x="0" y="182563"/>
            <a:ext cx="9144000" cy="5532437"/>
          </a:xfrm>
        </p:spPr>
        <p:txBody>
          <a:bodyPr/>
          <a:lstStyle/>
          <a:p>
            <a:endParaRPr lang="es-ES"/>
          </a:p>
        </p:txBody>
      </p:sp>
      <p:pic>
        <p:nvPicPr>
          <p:cNvPr id="9" name="Imagen 6" descr="logo GBC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872449"/>
            <a:ext cx="1872206" cy="61854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887" y="2697479"/>
            <a:ext cx="268225" cy="32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1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posición de imagen 17"/>
          <p:cNvSpPr>
            <a:spLocks noGrp="1"/>
          </p:cNvSpPr>
          <p:nvPr>
            <p:ph type="pic" sz="quarter" idx="11"/>
          </p:nvPr>
        </p:nvSpPr>
        <p:spPr>
          <a:xfrm>
            <a:off x="0" y="3548304"/>
            <a:ext cx="9144000" cy="2166696"/>
          </a:xfrm>
        </p:spPr>
        <p:txBody>
          <a:bodyPr/>
          <a:lstStyle/>
          <a:p>
            <a:endParaRPr lang="es-ES"/>
          </a:p>
        </p:txBody>
      </p:sp>
      <p:sp>
        <p:nvSpPr>
          <p:cNvPr id="11" name="Título 1"/>
          <p:cNvSpPr txBox="1">
            <a:spLocks/>
          </p:cNvSpPr>
          <p:nvPr userDrawn="1"/>
        </p:nvSpPr>
        <p:spPr>
          <a:xfrm>
            <a:off x="0" y="-18787"/>
            <a:ext cx="9144000" cy="211991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325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Marcador de contenido 14"/>
          <p:cNvSpPr>
            <a:spLocks noGrp="1"/>
          </p:cNvSpPr>
          <p:nvPr>
            <p:ph sz="quarter" idx="10"/>
          </p:nvPr>
        </p:nvSpPr>
        <p:spPr>
          <a:xfrm>
            <a:off x="318355" y="1165445"/>
            <a:ext cx="4082195" cy="2268119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ü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16" name="Título 15"/>
          <p:cNvSpPr>
            <a:spLocks noGrp="1"/>
          </p:cNvSpPr>
          <p:nvPr>
            <p:ph type="title"/>
          </p:nvPr>
        </p:nvSpPr>
        <p:spPr>
          <a:xfrm>
            <a:off x="318355" y="183083"/>
            <a:ext cx="8507289" cy="776672"/>
          </a:xfrm>
        </p:spPr>
        <p:txBody>
          <a:bodyPr>
            <a:no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</a:t>
            </a:r>
          </a:p>
        </p:txBody>
      </p:sp>
      <p:sp>
        <p:nvSpPr>
          <p:cNvPr id="9" name="Marcador de contenido 14"/>
          <p:cNvSpPr>
            <a:spLocks noGrp="1"/>
          </p:cNvSpPr>
          <p:nvPr>
            <p:ph sz="quarter" idx="12"/>
          </p:nvPr>
        </p:nvSpPr>
        <p:spPr>
          <a:xfrm>
            <a:off x="4753743" y="1165445"/>
            <a:ext cx="4082195" cy="2268119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ü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10" name="Imagen 6" descr="logo GBC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872449"/>
            <a:ext cx="1872206" cy="61854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856" y="5026024"/>
            <a:ext cx="576285" cy="6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44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 userDrawn="1"/>
        </p:nvSpPr>
        <p:spPr>
          <a:xfrm>
            <a:off x="0" y="-18787"/>
            <a:ext cx="9144000" cy="211991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325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ítulo 15"/>
          <p:cNvSpPr>
            <a:spLocks noGrp="1"/>
          </p:cNvSpPr>
          <p:nvPr>
            <p:ph type="title"/>
          </p:nvPr>
        </p:nvSpPr>
        <p:spPr>
          <a:xfrm>
            <a:off x="318355" y="183083"/>
            <a:ext cx="8507289" cy="776672"/>
          </a:xfrm>
        </p:spPr>
        <p:txBody>
          <a:bodyPr>
            <a:no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</a:t>
            </a:r>
          </a:p>
        </p:txBody>
      </p:sp>
      <p:pic>
        <p:nvPicPr>
          <p:cNvPr id="6" name="Imagen 6" descr="logo GBC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872449"/>
            <a:ext cx="1872206" cy="6185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856" y="5026024"/>
            <a:ext cx="576285" cy="6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856" y="5026024"/>
            <a:ext cx="576285" cy="688975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 userDrawn="1"/>
        </p:nvSpPr>
        <p:spPr>
          <a:xfrm>
            <a:off x="0" y="-18787"/>
            <a:ext cx="9144000" cy="211991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325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427535" y="193204"/>
            <a:ext cx="8229600" cy="828437"/>
          </a:xfrm>
        </p:spPr>
        <p:txBody>
          <a:bodyPr>
            <a:norm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</a:t>
            </a:r>
          </a:p>
        </p:txBody>
      </p:sp>
      <p:pic>
        <p:nvPicPr>
          <p:cNvPr id="6" name="Imagen 6" descr="logo GBCe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872449"/>
            <a:ext cx="1872206" cy="61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0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4355975" y="481236"/>
            <a:ext cx="4301159" cy="828437"/>
          </a:xfrm>
        </p:spPr>
        <p:txBody>
          <a:bodyPr>
            <a:noAutofit/>
          </a:bodyPr>
          <a:lstStyle>
            <a:lvl1pPr algn="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</a:t>
            </a:r>
          </a:p>
        </p:txBody>
      </p:sp>
    </p:spTree>
    <p:extLst>
      <p:ext uri="{BB962C8B-B14F-4D97-AF65-F5344CB8AC3E}">
        <p14:creationId xmlns:p14="http://schemas.microsoft.com/office/powerpoint/2010/main" val="162344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4" y="3672419"/>
            <a:ext cx="7772400" cy="1135062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4" y="2422267"/>
            <a:ext cx="7772400" cy="125015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244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488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7330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977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2217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466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7103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9547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3899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776684"/>
            <a:ext cx="5403850" cy="502311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65850" y="1776684"/>
            <a:ext cx="5403850" cy="502311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99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28863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3" y="1279265"/>
            <a:ext cx="4040187" cy="53313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4435" indent="0">
              <a:buNone/>
              <a:defRPr sz="1800" b="1"/>
            </a:lvl2pPr>
            <a:lvl3pPr marL="848867" indent="0">
              <a:buNone/>
              <a:defRPr sz="1600" b="1"/>
            </a:lvl3pPr>
            <a:lvl4pPr marL="1273302" indent="0">
              <a:buNone/>
              <a:defRPr sz="1500" b="1"/>
            </a:lvl4pPr>
            <a:lvl5pPr marL="1697735" indent="0">
              <a:buNone/>
              <a:defRPr sz="1500" b="1"/>
            </a:lvl5pPr>
            <a:lvl6pPr marL="2122170" indent="0">
              <a:buNone/>
              <a:defRPr sz="1500" b="1"/>
            </a:lvl6pPr>
            <a:lvl7pPr marL="2546603" indent="0">
              <a:buNone/>
              <a:defRPr sz="1500" b="1"/>
            </a:lvl7pPr>
            <a:lvl8pPr marL="2971037" indent="0">
              <a:buNone/>
              <a:defRPr sz="1500" b="1"/>
            </a:lvl8pPr>
            <a:lvl9pPr marL="3395471" indent="0">
              <a:buNone/>
              <a:defRPr sz="15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3" y="1812403"/>
            <a:ext cx="4040187" cy="329273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9" y="1279265"/>
            <a:ext cx="4041775" cy="53313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4435" indent="0">
              <a:buNone/>
              <a:defRPr sz="1800" b="1"/>
            </a:lvl2pPr>
            <a:lvl3pPr marL="848867" indent="0">
              <a:buNone/>
              <a:defRPr sz="1600" b="1"/>
            </a:lvl3pPr>
            <a:lvl4pPr marL="1273302" indent="0">
              <a:buNone/>
              <a:defRPr sz="1500" b="1"/>
            </a:lvl4pPr>
            <a:lvl5pPr marL="1697735" indent="0">
              <a:buNone/>
              <a:defRPr sz="1500" b="1"/>
            </a:lvl5pPr>
            <a:lvl6pPr marL="2122170" indent="0">
              <a:buNone/>
              <a:defRPr sz="1500" b="1"/>
            </a:lvl6pPr>
            <a:lvl7pPr marL="2546603" indent="0">
              <a:buNone/>
              <a:defRPr sz="1500" b="1"/>
            </a:lvl7pPr>
            <a:lvl8pPr marL="2971037" indent="0">
              <a:buNone/>
              <a:defRPr sz="1500" b="1"/>
            </a:lvl8pPr>
            <a:lvl9pPr marL="3395471" indent="0">
              <a:buNone/>
              <a:defRPr sz="15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9" y="1812403"/>
            <a:ext cx="4041775" cy="329273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414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28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6715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27544"/>
            <a:ext cx="3008314" cy="968376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27547"/>
            <a:ext cx="5111750" cy="4877594"/>
          </a:xfrm>
        </p:spPr>
        <p:txBody>
          <a:bodyPr/>
          <a:lstStyle>
            <a:lvl1pPr>
              <a:defRPr sz="31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2" y="1195924"/>
            <a:ext cx="3008314" cy="3909219"/>
          </a:xfrm>
        </p:spPr>
        <p:txBody>
          <a:bodyPr/>
          <a:lstStyle>
            <a:lvl1pPr marL="0" indent="0">
              <a:buNone/>
              <a:defRPr sz="1300"/>
            </a:lvl1pPr>
            <a:lvl2pPr marL="424435" indent="0">
              <a:buNone/>
              <a:defRPr sz="1100"/>
            </a:lvl2pPr>
            <a:lvl3pPr marL="848867" indent="0">
              <a:buNone/>
              <a:defRPr sz="900"/>
            </a:lvl3pPr>
            <a:lvl4pPr marL="1273302" indent="0">
              <a:buNone/>
              <a:defRPr sz="900"/>
            </a:lvl4pPr>
            <a:lvl5pPr marL="1697735" indent="0">
              <a:buNone/>
              <a:defRPr sz="900"/>
            </a:lvl5pPr>
            <a:lvl6pPr marL="2122170" indent="0">
              <a:buNone/>
              <a:defRPr sz="900"/>
            </a:lvl6pPr>
            <a:lvl7pPr marL="2546603" indent="0">
              <a:buNone/>
              <a:defRPr sz="900"/>
            </a:lvl7pPr>
            <a:lvl8pPr marL="2971037" indent="0">
              <a:buNone/>
              <a:defRPr sz="900"/>
            </a:lvl8pPr>
            <a:lvl9pPr marL="3395471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2072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7" y="4000505"/>
            <a:ext cx="5486400" cy="47228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7" y="510644"/>
            <a:ext cx="5486400" cy="3429000"/>
          </a:xfrm>
        </p:spPr>
        <p:txBody>
          <a:bodyPr/>
          <a:lstStyle>
            <a:lvl1pPr marL="0" indent="0">
              <a:buNone/>
              <a:defRPr sz="3100"/>
            </a:lvl1pPr>
            <a:lvl2pPr marL="424435" indent="0">
              <a:buNone/>
              <a:defRPr sz="2500"/>
            </a:lvl2pPr>
            <a:lvl3pPr marL="848867" indent="0">
              <a:buNone/>
              <a:defRPr sz="2200"/>
            </a:lvl3pPr>
            <a:lvl4pPr marL="1273302" indent="0">
              <a:buNone/>
              <a:defRPr sz="1800"/>
            </a:lvl4pPr>
            <a:lvl5pPr marL="1697735" indent="0">
              <a:buNone/>
              <a:defRPr sz="1800"/>
            </a:lvl5pPr>
            <a:lvl6pPr marL="2122170" indent="0">
              <a:buNone/>
              <a:defRPr sz="1800"/>
            </a:lvl6pPr>
            <a:lvl7pPr marL="2546603" indent="0">
              <a:buNone/>
              <a:defRPr sz="1800"/>
            </a:lvl7pPr>
            <a:lvl8pPr marL="2971037" indent="0">
              <a:buNone/>
              <a:defRPr sz="1800"/>
            </a:lvl8pPr>
            <a:lvl9pPr marL="3395471" indent="0">
              <a:buNone/>
              <a:defRPr sz="18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7" y="4472785"/>
            <a:ext cx="5486400" cy="670719"/>
          </a:xfrm>
        </p:spPr>
        <p:txBody>
          <a:bodyPr/>
          <a:lstStyle>
            <a:lvl1pPr marL="0" indent="0">
              <a:buNone/>
              <a:defRPr sz="1300"/>
            </a:lvl1pPr>
            <a:lvl2pPr marL="424435" indent="0">
              <a:buNone/>
              <a:defRPr sz="1100"/>
            </a:lvl2pPr>
            <a:lvl3pPr marL="848867" indent="0">
              <a:buNone/>
              <a:defRPr sz="900"/>
            </a:lvl3pPr>
            <a:lvl4pPr marL="1273302" indent="0">
              <a:buNone/>
              <a:defRPr sz="900"/>
            </a:lvl4pPr>
            <a:lvl5pPr marL="1697735" indent="0">
              <a:buNone/>
              <a:defRPr sz="900"/>
            </a:lvl5pPr>
            <a:lvl6pPr marL="2122170" indent="0">
              <a:buNone/>
              <a:defRPr sz="900"/>
            </a:lvl6pPr>
            <a:lvl7pPr marL="2546603" indent="0">
              <a:buNone/>
              <a:defRPr sz="900"/>
            </a:lvl7pPr>
            <a:lvl8pPr marL="2971037" indent="0">
              <a:buNone/>
              <a:defRPr sz="900"/>
            </a:lvl8pPr>
            <a:lvl9pPr marL="3395471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8899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097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29678" y="304280"/>
            <a:ext cx="2740025" cy="6495519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5" y="304280"/>
            <a:ext cx="8067675" cy="6495519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840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9675574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152542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6211302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6239609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37320"/>
            <a:ext cx="7772400" cy="1225021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732240" y="5296959"/>
            <a:ext cx="2133600" cy="304271"/>
          </a:xfrm>
        </p:spPr>
        <p:txBody>
          <a:bodyPr/>
          <a:lstStyle>
            <a:lvl1pPr algn="r">
              <a:defRPr sz="1167" i="1"/>
            </a:lvl1pPr>
          </a:lstStyle>
          <a:p>
            <a:fld id="{7EC5C7F8-39C7-4FBA-8845-053EE99AD86A}" type="datetimeFigureOut">
              <a:rPr lang="es-ES" smtClean="0"/>
              <a:pPr/>
              <a:t>29/7/20</a:t>
            </a:fld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 rot="16200000">
            <a:off x="-2747493" y="2607467"/>
            <a:ext cx="5715000" cy="500066"/>
          </a:xfrm>
          <a:prstGeom prst="rect">
            <a:avLst/>
          </a:prstGeom>
          <a:solidFill>
            <a:srgbClr val="A8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3717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-3_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97227"/>
            <a:ext cx="7920880" cy="72008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es-ES" dirty="0"/>
              <a:t>Haga clic para modificar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defRPr/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C7F8-39C7-4FBA-8845-053EE99AD86A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E3090-5CF8-4F72-91D9-63F004BF2281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10" name="9 Imagen" descr="logo GBCe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17352" y="5129785"/>
            <a:ext cx="1526649" cy="58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 userDrawn="1"/>
        </p:nvSpPr>
        <p:spPr>
          <a:xfrm rot="16200000">
            <a:off x="-2747493" y="2607467"/>
            <a:ext cx="5715000" cy="500066"/>
          </a:xfrm>
          <a:prstGeom prst="rect">
            <a:avLst/>
          </a:prstGeom>
          <a:solidFill>
            <a:srgbClr val="A8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13" name="12 Redondear rectángulo de esquina del mismo lado"/>
          <p:cNvSpPr/>
          <p:nvPr userDrawn="1"/>
        </p:nvSpPr>
        <p:spPr>
          <a:xfrm rot="5400000">
            <a:off x="-965212" y="1148714"/>
            <a:ext cx="2797493" cy="500066"/>
          </a:xfrm>
          <a:prstGeom prst="round2SameRect">
            <a:avLst/>
          </a:prstGeom>
          <a:solidFill>
            <a:srgbClr val="A8B7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14" name="13 Redondear rectángulo de esquina del mismo lado"/>
          <p:cNvSpPr/>
          <p:nvPr userDrawn="1"/>
        </p:nvSpPr>
        <p:spPr>
          <a:xfrm rot="5400000">
            <a:off x="-965212" y="1845974"/>
            <a:ext cx="2797493" cy="500066"/>
          </a:xfrm>
          <a:prstGeom prst="round2SameRect">
            <a:avLst/>
          </a:prstGeom>
          <a:solidFill>
            <a:srgbClr val="A8B7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15" name="14 Redondear rectángulo de esquina del mismo lado"/>
          <p:cNvSpPr/>
          <p:nvPr userDrawn="1"/>
        </p:nvSpPr>
        <p:spPr>
          <a:xfrm rot="5400000">
            <a:off x="-965212" y="2626060"/>
            <a:ext cx="2797493" cy="500066"/>
          </a:xfrm>
          <a:prstGeom prst="round2SameRect">
            <a:avLst/>
          </a:prstGeom>
          <a:solidFill>
            <a:srgbClr val="A8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5699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1374110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6522650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0656621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704064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e.es/archivos/ckfinderimages/cabecera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912" y="300773"/>
            <a:ext cx="1353273" cy="5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 Imagen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48" y="835075"/>
            <a:ext cx="7745987" cy="395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3" y="33078"/>
            <a:ext cx="1123367" cy="8135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n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1609" y="336553"/>
            <a:ext cx="5812388" cy="47755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7427706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-4_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97227"/>
            <a:ext cx="7920880" cy="72008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es-ES" dirty="0"/>
              <a:t>Haga clic para modificar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defRPr/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C7F8-39C7-4FBA-8845-053EE99AD86A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E3090-5CF8-4F72-91D9-63F004BF2281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10" name="9 Imagen" descr="logo GBCe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17352" y="5129785"/>
            <a:ext cx="1526649" cy="58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Redondear rectángulo de esquina del mismo lado"/>
          <p:cNvSpPr/>
          <p:nvPr userDrawn="1"/>
        </p:nvSpPr>
        <p:spPr>
          <a:xfrm rot="5400000">
            <a:off x="-965212" y="1148714"/>
            <a:ext cx="2797493" cy="500066"/>
          </a:xfrm>
          <a:prstGeom prst="round2SameRect">
            <a:avLst/>
          </a:prstGeom>
          <a:solidFill>
            <a:srgbClr val="A8B7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17" name="16 Redondear rectángulo de esquina del mismo lado"/>
          <p:cNvSpPr/>
          <p:nvPr userDrawn="1"/>
        </p:nvSpPr>
        <p:spPr>
          <a:xfrm rot="5400000">
            <a:off x="-965212" y="1845974"/>
            <a:ext cx="2797493" cy="500066"/>
          </a:xfrm>
          <a:prstGeom prst="round2SameRect">
            <a:avLst/>
          </a:prstGeom>
          <a:solidFill>
            <a:srgbClr val="A8B7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18" name="17 Redondear rectángulo de esquina del mismo lado"/>
          <p:cNvSpPr/>
          <p:nvPr userDrawn="1"/>
        </p:nvSpPr>
        <p:spPr>
          <a:xfrm rot="5400000">
            <a:off x="-965212" y="2626060"/>
            <a:ext cx="2797493" cy="500066"/>
          </a:xfrm>
          <a:prstGeom prst="round2SameRect">
            <a:avLst/>
          </a:prstGeom>
          <a:solidFill>
            <a:srgbClr val="A8B7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19" name="18 Rectángulo"/>
          <p:cNvSpPr/>
          <p:nvPr userDrawn="1"/>
        </p:nvSpPr>
        <p:spPr>
          <a:xfrm rot="16200000">
            <a:off x="-2747493" y="2607467"/>
            <a:ext cx="5715000" cy="500066"/>
          </a:xfrm>
          <a:prstGeom prst="rect">
            <a:avLst/>
          </a:prstGeom>
          <a:solidFill>
            <a:srgbClr val="A8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  <p:sp>
        <p:nvSpPr>
          <p:cNvPr id="20" name="19 Redondear rectángulo de esquina del mismo lado"/>
          <p:cNvSpPr/>
          <p:nvPr userDrawn="1"/>
        </p:nvSpPr>
        <p:spPr>
          <a:xfrm rot="5400000">
            <a:off x="-965212" y="3428967"/>
            <a:ext cx="2797493" cy="500066"/>
          </a:xfrm>
          <a:prstGeom prst="round2SameRect">
            <a:avLst/>
          </a:prstGeom>
          <a:solidFill>
            <a:srgbClr val="A8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231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1" y="228863"/>
            <a:ext cx="8229600" cy="952500"/>
          </a:xfrm>
          <a:prstGeom prst="rect">
            <a:avLst/>
          </a:prstGeom>
        </p:spPr>
        <p:txBody>
          <a:bodyPr vert="horz" lIns="84887" tIns="42443" rIns="84887" bIns="42443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1" y="1333499"/>
            <a:ext cx="8229600" cy="3771638"/>
          </a:xfrm>
          <a:prstGeom prst="rect">
            <a:avLst/>
          </a:prstGeom>
        </p:spPr>
        <p:txBody>
          <a:bodyPr vert="horz" lIns="84887" tIns="42443" rIns="84887" bIns="42443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1" y="5296967"/>
            <a:ext cx="2133600" cy="304269"/>
          </a:xfrm>
          <a:prstGeom prst="rect">
            <a:avLst/>
          </a:prstGeom>
        </p:spPr>
        <p:txBody>
          <a:bodyPr vert="horz" lIns="84887" tIns="42443" rIns="84887" bIns="42443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8E205-4B90-614D-8220-A57212318F2C}" type="datetimeFigureOut">
              <a:rPr lang="es-ES" smtClean="0"/>
              <a:pPr/>
              <a:t>29/7/20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1" y="5296967"/>
            <a:ext cx="2895600" cy="304269"/>
          </a:xfrm>
          <a:prstGeom prst="rect">
            <a:avLst/>
          </a:prstGeom>
        </p:spPr>
        <p:txBody>
          <a:bodyPr vert="horz" lIns="84887" tIns="42443" rIns="84887" bIns="42443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5296967"/>
            <a:ext cx="2133600" cy="304269"/>
          </a:xfrm>
          <a:prstGeom prst="rect">
            <a:avLst/>
          </a:prstGeom>
        </p:spPr>
        <p:txBody>
          <a:bodyPr vert="horz" lIns="84887" tIns="42443" rIns="84887" bIns="42443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A14B7-7BD8-9E4A-B51C-7FD96DE2B54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818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0" r:id="rId3"/>
    <p:sldLayoutId id="2147483661" r:id="rId4"/>
    <p:sldLayoutId id="2147483650" r:id="rId5"/>
    <p:sldLayoutId id="2147483662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70" r:id="rId22"/>
    <p:sldLayoutId id="2147483671" r:id="rId23"/>
    <p:sldLayoutId id="2147483672" r:id="rId24"/>
    <p:sldLayoutId id="2147483674" r:id="rId25"/>
    <p:sldLayoutId id="2147483675" r:id="rId26"/>
    <p:sldLayoutId id="2147483676" r:id="rId27"/>
  </p:sldLayoutIdLst>
  <p:txStyles>
    <p:titleStyle>
      <a:lvl1pPr algn="ctr" defTabSz="424435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8325" indent="-318325" algn="l" defTabSz="424435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689704" indent="-265271" algn="l" defTabSz="424435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61085" indent="-212217" algn="l" defTabSz="424435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85518" indent="-212217" algn="l" defTabSz="424435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09953" indent="-212217" algn="l" defTabSz="424435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4388" indent="-212217" algn="l" defTabSz="42443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58820" indent="-212217" algn="l" defTabSz="42443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255" indent="-212217" algn="l" defTabSz="42443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7688" indent="-212217" algn="l" defTabSz="42443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24435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48867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302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735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170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46603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037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471" algn="l" defTabSz="4244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2"/>
          <a:stretch/>
        </p:blipFill>
        <p:spPr bwMode="auto">
          <a:xfrm>
            <a:off x="-162272" y="3311924"/>
            <a:ext cx="9468544" cy="22853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8148" y="2569468"/>
            <a:ext cx="2012364" cy="66485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F4E89C99-67D0-E442-9EEF-8730CEBFB269}"/>
              </a:ext>
            </a:extLst>
          </p:cNvPr>
          <p:cNvSpPr txBox="1"/>
          <p:nvPr/>
        </p:nvSpPr>
        <p:spPr>
          <a:xfrm>
            <a:off x="395536" y="2478876"/>
            <a:ext cx="57303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/>
              <a:t>Bruno Sauer</a:t>
            </a:r>
          </a:p>
          <a:p>
            <a:r>
              <a:rPr lang="es-ES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CEO, Green </a:t>
            </a:r>
            <a:r>
              <a:rPr lang="es-ES" sz="1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Building</a:t>
            </a:r>
            <a:r>
              <a:rPr lang="es-ES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Council España</a:t>
            </a:r>
          </a:p>
          <a:p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www.gbce.es</a:t>
            </a:r>
            <a:endParaRPr lang="es-E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95536" y="1809318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rgbClr val="C00000"/>
                </a:solidFill>
              </a:rPr>
              <a:t>the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co-logic</a:t>
            </a:r>
            <a:r>
              <a:rPr lang="es-ES" sz="2400" b="1" dirty="0">
                <a:solidFill>
                  <a:srgbClr val="C00000"/>
                </a:solidFill>
              </a:rPr>
              <a:t> of </a:t>
            </a:r>
            <a:r>
              <a:rPr lang="es-ES" sz="2400" b="1" dirty="0" err="1">
                <a:solidFill>
                  <a:srgbClr val="C00000"/>
                </a:solidFill>
              </a:rPr>
              <a:t>resilient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cities</a:t>
            </a:r>
            <a:endParaRPr lang="es-ES" sz="2400" i="1" dirty="0">
              <a:solidFill>
                <a:srgbClr val="C0000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4C56FD-67E9-204D-80A6-F957C11D203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94" y="206104"/>
            <a:ext cx="1340202" cy="124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1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112930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</a:rPr>
              <a:t>1945 vs 2020</a:t>
            </a:r>
            <a:endParaRPr lang="es-ES" sz="2000" i="1" dirty="0">
              <a:solidFill>
                <a:srgbClr val="C0000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97DCEB6-E514-4D4B-8835-F1CD043733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41" y="1668910"/>
            <a:ext cx="4131627" cy="27682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6080ACF-C70B-E742-A03F-F6D689C1D8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1667" y="1668909"/>
            <a:ext cx="4400813" cy="2772767"/>
          </a:xfrm>
          <a:prstGeom prst="rect">
            <a:avLst/>
          </a:prstGeom>
        </p:spPr>
      </p:pic>
      <p:sp>
        <p:nvSpPr>
          <p:cNvPr id="9" name="8 CuadroTexto">
            <a:extLst>
              <a:ext uri="{FF2B5EF4-FFF2-40B4-BE49-F238E27FC236}">
                <a16:creationId xmlns:a16="http://schemas.microsoft.com/office/drawing/2014/main" id="{2FEDCD6E-934D-E544-AFA4-C79972548BE2}"/>
              </a:ext>
            </a:extLst>
          </p:cNvPr>
          <p:cNvSpPr txBox="1"/>
          <p:nvPr/>
        </p:nvSpPr>
        <p:spPr>
          <a:xfrm>
            <a:off x="8119075" y="4441676"/>
            <a:ext cx="917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/>
              <a:t>Cologne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145561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112930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</a:rPr>
              <a:t>2013 vs 2020</a:t>
            </a:r>
            <a:endParaRPr lang="es-ES" sz="2000" i="1" dirty="0">
              <a:solidFill>
                <a:srgbClr val="C00000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C171945-A93F-1342-BD3A-F81F5DAC58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40" y="1664386"/>
            <a:ext cx="3585014" cy="277276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F96DEDC-58B3-5147-B8CE-D8D3055D79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842" y="1664387"/>
            <a:ext cx="3646510" cy="2772766"/>
          </a:xfrm>
          <a:prstGeom prst="rect">
            <a:avLst/>
          </a:prstGeom>
        </p:spPr>
      </p:pic>
      <p:sp>
        <p:nvSpPr>
          <p:cNvPr id="18" name="8 CuadroTexto">
            <a:extLst>
              <a:ext uri="{FF2B5EF4-FFF2-40B4-BE49-F238E27FC236}">
                <a16:creationId xmlns:a16="http://schemas.microsoft.com/office/drawing/2014/main" id="{8F64FD82-9F31-3E47-BE55-0B90F83765FE}"/>
              </a:ext>
            </a:extLst>
          </p:cNvPr>
          <p:cNvSpPr txBox="1"/>
          <p:nvPr/>
        </p:nvSpPr>
        <p:spPr>
          <a:xfrm>
            <a:off x="6804248" y="444167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Pamplona</a:t>
            </a:r>
          </a:p>
        </p:txBody>
      </p:sp>
    </p:spTree>
    <p:extLst>
      <p:ext uri="{BB962C8B-B14F-4D97-AF65-F5344CB8AC3E}">
        <p14:creationId xmlns:p14="http://schemas.microsoft.com/office/powerpoint/2010/main" val="2589119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170537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The</a:t>
            </a:r>
            <a:r>
              <a:rPr lang="es-ES" sz="2400" b="1" dirty="0"/>
              <a:t> 19</a:t>
            </a:r>
            <a:r>
              <a:rPr lang="es-ES" sz="2400" b="1" baseline="30000" dirty="0"/>
              <a:t>th</a:t>
            </a:r>
            <a:r>
              <a:rPr lang="es-ES" sz="2400" b="1" dirty="0"/>
              <a:t> C </a:t>
            </a:r>
            <a:r>
              <a:rPr lang="es-ES" sz="2400" b="1" dirty="0" err="1"/>
              <a:t>finished</a:t>
            </a:r>
            <a:r>
              <a:rPr lang="es-ES" sz="2400" b="1" dirty="0"/>
              <a:t> in 1914 </a:t>
            </a:r>
            <a:r>
              <a:rPr lang="es-ES" sz="2400" b="1" dirty="0" err="1"/>
              <a:t>because</a:t>
            </a:r>
            <a:r>
              <a:rPr lang="es-ES" sz="2400" b="1" dirty="0"/>
              <a:t> of a </a:t>
            </a:r>
            <a:r>
              <a:rPr lang="es-ES" sz="2400" b="1" dirty="0" err="1">
                <a:solidFill>
                  <a:srgbClr val="C00000"/>
                </a:solidFill>
              </a:rPr>
              <a:t>political</a:t>
            </a:r>
            <a:r>
              <a:rPr lang="es-ES" sz="2400" b="1" dirty="0"/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powerplay</a:t>
            </a:r>
            <a:r>
              <a:rPr lang="es-ES" sz="2400" b="1" dirty="0"/>
              <a:t>.</a:t>
            </a:r>
            <a:endParaRPr lang="es-ES" sz="2400" i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444AC8-65DD-9F4C-B5D6-5D1112C7BD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37" y="121196"/>
            <a:ext cx="2432871" cy="144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9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170537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19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finished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in 1914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because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a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political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crisis.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67EC1F0F-9D6F-A84B-AD38-8E3EF922E5D2}"/>
              </a:ext>
            </a:extLst>
          </p:cNvPr>
          <p:cNvSpPr txBox="1"/>
          <p:nvPr/>
        </p:nvSpPr>
        <p:spPr>
          <a:xfrm>
            <a:off x="323528" y="220942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The</a:t>
            </a:r>
            <a:r>
              <a:rPr lang="es-ES" sz="2400" b="1" dirty="0"/>
              <a:t> 20</a:t>
            </a:r>
            <a:r>
              <a:rPr lang="es-ES" sz="2400" b="1" baseline="30000" dirty="0"/>
              <a:t>th</a:t>
            </a:r>
            <a:r>
              <a:rPr lang="es-ES" sz="2400" b="1" dirty="0"/>
              <a:t> C </a:t>
            </a:r>
            <a:r>
              <a:rPr lang="es-ES" sz="2400" b="1" dirty="0" err="1"/>
              <a:t>started</a:t>
            </a:r>
            <a:r>
              <a:rPr lang="es-ES" sz="2400" b="1" dirty="0"/>
              <a:t> in 1945 </a:t>
            </a:r>
            <a:r>
              <a:rPr lang="es-ES" sz="2400" b="1" dirty="0" err="1"/>
              <a:t>with</a:t>
            </a:r>
            <a:r>
              <a:rPr lang="es-ES" sz="2400" b="1" dirty="0"/>
              <a:t> a global </a:t>
            </a:r>
            <a:r>
              <a:rPr lang="es-ES" sz="2400" b="1" dirty="0" err="1">
                <a:solidFill>
                  <a:srgbClr val="C00000"/>
                </a:solidFill>
              </a:rPr>
              <a:t>destruction</a:t>
            </a:r>
            <a:r>
              <a:rPr lang="es-ES" sz="2400" b="1" dirty="0"/>
              <a:t> of </a:t>
            </a:r>
            <a:r>
              <a:rPr lang="es-ES" sz="2400" b="1" dirty="0" err="1">
                <a:solidFill>
                  <a:srgbClr val="C00000"/>
                </a:solidFill>
              </a:rPr>
              <a:t>cities</a:t>
            </a:r>
            <a:r>
              <a:rPr lang="es-ES" sz="2400" b="1" dirty="0"/>
              <a:t> and </a:t>
            </a:r>
            <a:r>
              <a:rPr lang="es-ES" sz="2400" b="1" dirty="0" err="1">
                <a:solidFill>
                  <a:srgbClr val="C00000"/>
                </a:solidFill>
              </a:rPr>
              <a:t>economy</a:t>
            </a:r>
            <a:r>
              <a:rPr lang="es-ES" sz="2400" b="1" dirty="0"/>
              <a:t>.</a:t>
            </a:r>
            <a:endParaRPr lang="es-ES" sz="2400" i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7342EB8-7841-5442-A7FF-18168BB33C4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7" y="117728"/>
            <a:ext cx="2160240" cy="144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6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170537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19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finished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in 1914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because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a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political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crisis.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67EC1F0F-9D6F-A84B-AD38-8E3EF922E5D2}"/>
              </a:ext>
            </a:extLst>
          </p:cNvPr>
          <p:cNvSpPr txBox="1"/>
          <p:nvPr/>
        </p:nvSpPr>
        <p:spPr>
          <a:xfrm>
            <a:off x="323528" y="220942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20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started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in 1945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with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a global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destruction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cities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economy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8 CuadroTexto">
            <a:extLst>
              <a:ext uri="{FF2B5EF4-FFF2-40B4-BE49-F238E27FC236}">
                <a16:creationId xmlns:a16="http://schemas.microsoft.com/office/drawing/2014/main" id="{C947A44F-E03C-7345-9AB3-66C16BD1E66D}"/>
              </a:ext>
            </a:extLst>
          </p:cNvPr>
          <p:cNvSpPr txBox="1"/>
          <p:nvPr/>
        </p:nvSpPr>
        <p:spPr>
          <a:xfrm>
            <a:off x="323528" y="2962607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The</a:t>
            </a:r>
            <a:r>
              <a:rPr lang="es-ES" sz="2400" b="1" dirty="0"/>
              <a:t> 20</a:t>
            </a:r>
            <a:r>
              <a:rPr lang="es-ES" sz="2400" b="1" baseline="30000" dirty="0"/>
              <a:t>th</a:t>
            </a:r>
            <a:r>
              <a:rPr lang="es-ES" sz="2400" b="1" dirty="0"/>
              <a:t> C </a:t>
            </a:r>
            <a:r>
              <a:rPr lang="es-ES" sz="2400" b="1" dirty="0" err="1"/>
              <a:t>finished</a:t>
            </a:r>
            <a:r>
              <a:rPr lang="es-ES" sz="2400" b="1" dirty="0"/>
              <a:t> in 2015 </a:t>
            </a:r>
            <a:r>
              <a:rPr lang="es-ES" sz="2400" b="1" dirty="0" err="1"/>
              <a:t>with</a:t>
            </a:r>
            <a:r>
              <a:rPr lang="es-ES" sz="2400" b="1" dirty="0"/>
              <a:t> a </a:t>
            </a:r>
            <a:r>
              <a:rPr lang="es-ES" sz="2400" b="1" dirty="0">
                <a:solidFill>
                  <a:srgbClr val="C00000"/>
                </a:solidFill>
              </a:rPr>
              <a:t>global </a:t>
            </a:r>
            <a:r>
              <a:rPr lang="es-ES" sz="2400" b="1" dirty="0" err="1">
                <a:solidFill>
                  <a:srgbClr val="C00000"/>
                </a:solidFill>
              </a:rPr>
              <a:t>agreement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 err="1"/>
              <a:t>on</a:t>
            </a:r>
            <a:r>
              <a:rPr lang="es-ES" sz="2400" b="1" dirty="0"/>
              <a:t> a new </a:t>
            </a:r>
            <a:r>
              <a:rPr lang="es-ES" sz="2400" b="1" dirty="0" err="1"/>
              <a:t>model</a:t>
            </a:r>
            <a:r>
              <a:rPr lang="es-ES" sz="2400" b="1" dirty="0"/>
              <a:t> of </a:t>
            </a:r>
            <a:r>
              <a:rPr lang="es-ES" sz="2400" b="1" dirty="0" err="1"/>
              <a:t>development</a:t>
            </a:r>
            <a:r>
              <a:rPr lang="es-ES" sz="2400" b="1" dirty="0"/>
              <a:t>,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SDGs</a:t>
            </a:r>
            <a:r>
              <a:rPr lang="es-ES" sz="2400" b="1" dirty="0"/>
              <a:t>.</a:t>
            </a:r>
            <a:endParaRPr lang="es-ES" sz="2400" i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427FF4A-AF59-AA46-A115-85246DE8EB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03" y="117727"/>
            <a:ext cx="1416693" cy="141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24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170537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19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finished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in 1914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because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a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political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crisis.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67EC1F0F-9D6F-A84B-AD38-8E3EF922E5D2}"/>
              </a:ext>
            </a:extLst>
          </p:cNvPr>
          <p:cNvSpPr txBox="1"/>
          <p:nvPr/>
        </p:nvSpPr>
        <p:spPr>
          <a:xfrm>
            <a:off x="323528" y="220942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20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started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in 1945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with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a global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destruction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cities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economy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8 CuadroTexto">
            <a:extLst>
              <a:ext uri="{FF2B5EF4-FFF2-40B4-BE49-F238E27FC236}">
                <a16:creationId xmlns:a16="http://schemas.microsoft.com/office/drawing/2014/main" id="{6B105758-58A9-E646-94F8-A772865F2D5A}"/>
              </a:ext>
            </a:extLst>
          </p:cNvPr>
          <p:cNvSpPr txBox="1"/>
          <p:nvPr/>
        </p:nvSpPr>
        <p:spPr>
          <a:xfrm>
            <a:off x="323528" y="3826703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The</a:t>
            </a:r>
            <a:r>
              <a:rPr lang="es-ES" sz="2400" b="1" dirty="0"/>
              <a:t> 21</a:t>
            </a:r>
            <a:r>
              <a:rPr lang="es-ES" sz="2400" b="1" baseline="30000" dirty="0"/>
              <a:t>th</a:t>
            </a:r>
            <a:r>
              <a:rPr lang="es-ES" sz="2400" b="1" dirty="0"/>
              <a:t> C </a:t>
            </a:r>
            <a:r>
              <a:rPr lang="es-ES" sz="2400" b="1" dirty="0" err="1"/>
              <a:t>started</a:t>
            </a:r>
            <a:r>
              <a:rPr lang="es-ES" sz="2400" b="1" dirty="0"/>
              <a:t> in 2020 </a:t>
            </a:r>
            <a:r>
              <a:rPr lang="es-ES" sz="2400" b="1" dirty="0" err="1"/>
              <a:t>with</a:t>
            </a:r>
            <a:r>
              <a:rPr lang="es-ES" sz="2400" b="1" dirty="0"/>
              <a:t> a global </a:t>
            </a:r>
            <a:r>
              <a:rPr lang="es-ES" sz="2400" b="1" dirty="0" err="1">
                <a:solidFill>
                  <a:srgbClr val="C00000"/>
                </a:solidFill>
              </a:rPr>
              <a:t>destruction</a:t>
            </a:r>
            <a:r>
              <a:rPr lang="es-ES" sz="2400" b="1" dirty="0"/>
              <a:t> of </a:t>
            </a:r>
            <a:r>
              <a:rPr lang="es-ES" sz="2400" b="1" dirty="0" err="1"/>
              <a:t>the</a:t>
            </a:r>
            <a:r>
              <a:rPr lang="es-ES" sz="2400" b="1" dirty="0"/>
              <a:t> (individual) </a:t>
            </a:r>
            <a:r>
              <a:rPr lang="es-ES" sz="2400" b="1" dirty="0">
                <a:solidFill>
                  <a:srgbClr val="C00000"/>
                </a:solidFill>
              </a:rPr>
              <a:t>human confort </a:t>
            </a:r>
            <a:r>
              <a:rPr lang="es-ES" sz="2400" b="1" dirty="0" err="1"/>
              <a:t>zone</a:t>
            </a:r>
            <a:r>
              <a:rPr lang="es-ES" sz="2400" b="1" dirty="0"/>
              <a:t>: </a:t>
            </a:r>
            <a:r>
              <a:rPr lang="es-ES" sz="2400" b="1" dirty="0" err="1"/>
              <a:t>Covid</a:t>
            </a:r>
            <a:r>
              <a:rPr lang="es-ES" sz="2400" b="1" dirty="0"/>
              <a:t>.</a:t>
            </a:r>
            <a:endParaRPr lang="es-ES" sz="2400" i="1" dirty="0"/>
          </a:p>
        </p:txBody>
      </p:sp>
      <p:sp>
        <p:nvSpPr>
          <p:cNvPr id="9" name="8 CuadroTexto">
            <a:extLst>
              <a:ext uri="{FF2B5EF4-FFF2-40B4-BE49-F238E27FC236}">
                <a16:creationId xmlns:a16="http://schemas.microsoft.com/office/drawing/2014/main" id="{C947A44F-E03C-7345-9AB3-66C16BD1E66D}"/>
              </a:ext>
            </a:extLst>
          </p:cNvPr>
          <p:cNvSpPr txBox="1"/>
          <p:nvPr/>
        </p:nvSpPr>
        <p:spPr>
          <a:xfrm>
            <a:off x="323528" y="2962607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20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finished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in 2015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with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a global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agreement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on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a new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model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development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SDGs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45FC230-6B45-944B-8458-4F8B5C5439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003" y="117727"/>
            <a:ext cx="1856462" cy="141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0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3001516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main</a:t>
            </a:r>
            <a:r>
              <a:rPr lang="es-ES" sz="2400" b="1" dirty="0"/>
              <a:t> </a:t>
            </a:r>
            <a:r>
              <a:rPr lang="es-ES" sz="2400" b="1" dirty="0" err="1"/>
              <a:t>challenge</a:t>
            </a:r>
            <a:r>
              <a:rPr lang="es-ES" sz="2400" b="1" dirty="0"/>
              <a:t> of </a:t>
            </a:r>
            <a:r>
              <a:rPr lang="es-ES" sz="2400" b="1" dirty="0" err="1"/>
              <a:t>the</a:t>
            </a:r>
            <a:r>
              <a:rPr lang="es-ES" sz="2400" b="1" dirty="0"/>
              <a:t> 21</a:t>
            </a:r>
            <a:r>
              <a:rPr lang="es-ES" sz="2400" b="1" baseline="30000" dirty="0"/>
              <a:t>st</a:t>
            </a:r>
            <a:r>
              <a:rPr lang="es-ES" sz="2400" b="1" dirty="0"/>
              <a:t> C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not</a:t>
            </a:r>
            <a:r>
              <a:rPr lang="es-ES" sz="2400" b="1" dirty="0"/>
              <a:t> </a:t>
            </a:r>
            <a:r>
              <a:rPr lang="es-ES" sz="2400" b="1" dirty="0" err="1"/>
              <a:t>technological</a:t>
            </a:r>
            <a:r>
              <a:rPr lang="es-ES" sz="2400" b="1" dirty="0"/>
              <a:t> </a:t>
            </a:r>
            <a:r>
              <a:rPr lang="es-ES" sz="2400" b="1" dirty="0" err="1"/>
              <a:t>but</a:t>
            </a:r>
            <a:r>
              <a:rPr lang="es-ES" sz="2400" b="1" dirty="0"/>
              <a:t> </a:t>
            </a:r>
            <a:r>
              <a:rPr lang="es-ES" sz="2400" b="1" dirty="0">
                <a:solidFill>
                  <a:srgbClr val="C00000"/>
                </a:solidFill>
              </a:rPr>
              <a:t>HUMAN</a:t>
            </a:r>
            <a:r>
              <a:rPr lang="es-ES" sz="2400" b="1" dirty="0"/>
              <a:t>.</a:t>
            </a:r>
            <a:endParaRPr lang="es-ES" sz="2400" i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60ADEEA-6681-2743-8AD3-986FF360593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21196"/>
            <a:ext cx="1800200" cy="28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89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3001516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main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challenge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of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21</a:t>
            </a:r>
            <a:r>
              <a:rPr lang="es-ES" sz="2400" b="1" baseline="30000" dirty="0">
                <a:solidFill>
                  <a:schemeClr val="bg1">
                    <a:lumMod val="75000"/>
                  </a:schemeClr>
                </a:solidFill>
              </a:rPr>
              <a:t>st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C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is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not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technological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bg1">
                    <a:lumMod val="75000"/>
                  </a:schemeClr>
                </a:solidFill>
              </a:rPr>
              <a:t>but</a:t>
            </a:r>
            <a:r>
              <a:rPr lang="es-ES" sz="2400" b="1" dirty="0">
                <a:solidFill>
                  <a:schemeClr val="bg1">
                    <a:lumMod val="75000"/>
                  </a:schemeClr>
                </a:solidFill>
              </a:rPr>
              <a:t> HUMAN.</a:t>
            </a:r>
            <a:endParaRPr lang="es-E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05D31E13-C678-E34B-90EF-22CBB795C7F7}"/>
              </a:ext>
            </a:extLst>
          </p:cNvPr>
          <p:cNvSpPr txBox="1"/>
          <p:nvPr/>
        </p:nvSpPr>
        <p:spPr>
          <a:xfrm>
            <a:off x="323528" y="3529379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How</a:t>
            </a:r>
            <a:r>
              <a:rPr lang="es-ES" sz="2400" b="1" dirty="0"/>
              <a:t> can </a:t>
            </a:r>
            <a:r>
              <a:rPr lang="es-ES" sz="2400" b="1" dirty="0" err="1"/>
              <a:t>we</a:t>
            </a:r>
            <a:r>
              <a:rPr lang="es-ES" sz="2400" b="1" dirty="0"/>
              <a:t> </a:t>
            </a:r>
            <a:r>
              <a:rPr lang="es-ES" sz="2400" b="1" dirty="0" err="1"/>
              <a:t>create</a:t>
            </a:r>
            <a:r>
              <a:rPr lang="es-ES" sz="2400" b="1" dirty="0"/>
              <a:t> a new </a:t>
            </a:r>
            <a:r>
              <a:rPr lang="es-ES" sz="2400" b="1" dirty="0" err="1"/>
              <a:t>model</a:t>
            </a:r>
            <a:r>
              <a:rPr lang="es-ES" sz="2400" b="1" dirty="0"/>
              <a:t> of </a:t>
            </a:r>
            <a:r>
              <a:rPr lang="es-ES" sz="2400" b="1" dirty="0" err="1"/>
              <a:t>society</a:t>
            </a:r>
            <a:r>
              <a:rPr lang="es-ES" sz="2400" b="1" dirty="0"/>
              <a:t> </a:t>
            </a:r>
            <a:r>
              <a:rPr lang="es-ES" sz="2400" b="1" dirty="0" err="1"/>
              <a:t>that</a:t>
            </a:r>
            <a:r>
              <a:rPr lang="es-ES" sz="2400" b="1" dirty="0"/>
              <a:t> </a:t>
            </a:r>
            <a:r>
              <a:rPr lang="es-ES" sz="2400" b="1" dirty="0" err="1"/>
              <a:t>counts</a:t>
            </a:r>
            <a:r>
              <a:rPr lang="es-ES" sz="2400" b="1" dirty="0"/>
              <a:t> in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first</a:t>
            </a:r>
            <a:r>
              <a:rPr lang="es-ES" sz="2400" b="1" dirty="0"/>
              <a:t> place </a:t>
            </a:r>
            <a:r>
              <a:rPr lang="es-ES" sz="2400" b="1" dirty="0" err="1"/>
              <a:t>on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>
                <a:solidFill>
                  <a:srgbClr val="C00000"/>
                </a:solidFill>
              </a:rPr>
              <a:t>Human </a:t>
            </a:r>
            <a:r>
              <a:rPr lang="es-ES" sz="2400" b="1" dirty="0" err="1">
                <a:solidFill>
                  <a:srgbClr val="C00000"/>
                </a:solidFill>
              </a:rPr>
              <a:t>Behaviour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/>
              <a:t>to be </a:t>
            </a:r>
            <a:r>
              <a:rPr lang="es-ES" sz="2400" b="1" dirty="0" err="1">
                <a:solidFill>
                  <a:srgbClr val="C00000"/>
                </a:solidFill>
              </a:rPr>
              <a:t>resilient</a:t>
            </a:r>
            <a:r>
              <a:rPr lang="es-ES" sz="2400" b="1" dirty="0"/>
              <a:t> in a </a:t>
            </a:r>
            <a:r>
              <a:rPr lang="es-ES" sz="2400" b="1" dirty="0" err="1"/>
              <a:t>changing</a:t>
            </a:r>
            <a:r>
              <a:rPr lang="es-ES" sz="2400" b="1" dirty="0"/>
              <a:t> </a:t>
            </a:r>
            <a:r>
              <a:rPr lang="es-ES" sz="2400" b="1" dirty="0" err="1"/>
              <a:t>future</a:t>
            </a:r>
            <a:r>
              <a:rPr lang="es-ES" sz="2400" b="1" dirty="0"/>
              <a:t>?</a:t>
            </a:r>
            <a:endParaRPr lang="es-ES" sz="2400" i="1" dirty="0">
              <a:solidFill>
                <a:srgbClr val="C0000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60ADEEA-6681-2743-8AD3-986FF360593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21196"/>
            <a:ext cx="1800200" cy="28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90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467544" y="905483"/>
            <a:ext cx="85689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What</a:t>
            </a:r>
            <a:r>
              <a:rPr lang="es-ES" sz="2400" b="1" dirty="0"/>
              <a:t> </a:t>
            </a:r>
            <a:r>
              <a:rPr lang="es-ES" sz="2400" b="1" dirty="0" err="1"/>
              <a:t>influences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human </a:t>
            </a:r>
            <a:r>
              <a:rPr lang="es-ES" sz="2400" b="1" dirty="0" err="1"/>
              <a:t>behaviour</a:t>
            </a:r>
            <a:r>
              <a:rPr lang="es-ES" sz="2400" b="1" dirty="0"/>
              <a:t>?</a:t>
            </a:r>
          </a:p>
          <a:p>
            <a:endParaRPr lang="es-ES" sz="2400" b="1" dirty="0"/>
          </a:p>
          <a:p>
            <a:pPr marL="342900" indent="-342900">
              <a:buAutoNum type="arabicPeriod"/>
            </a:pPr>
            <a:r>
              <a:rPr lang="es-ES" sz="1800" dirty="0"/>
              <a:t>Social </a:t>
            </a:r>
            <a:r>
              <a:rPr lang="es-ES" sz="1800" dirty="0" err="1"/>
              <a:t>environment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Emotions</a:t>
            </a:r>
            <a:r>
              <a:rPr lang="es-ES" sz="1800" dirty="0"/>
              <a:t> and </a:t>
            </a:r>
            <a:r>
              <a:rPr lang="es-ES" sz="1800" dirty="0" err="1"/>
              <a:t>associations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Physical</a:t>
            </a:r>
            <a:r>
              <a:rPr lang="es-ES" sz="1800" dirty="0"/>
              <a:t> </a:t>
            </a:r>
            <a:r>
              <a:rPr lang="es-ES" sz="1800" dirty="0" err="1"/>
              <a:t>environment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Self-image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/>
              <a:t>Personal </a:t>
            </a:r>
            <a:r>
              <a:rPr lang="es-ES" sz="1800" dirty="0" err="1"/>
              <a:t>capacities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Habits</a:t>
            </a:r>
            <a:r>
              <a:rPr lang="es-ES" sz="1800" dirty="0"/>
              <a:t> and </a:t>
            </a:r>
            <a:r>
              <a:rPr lang="es-ES" sz="1800" dirty="0" err="1"/>
              <a:t>automatisms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Attitude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Intention</a:t>
            </a:r>
            <a:endParaRPr lang="es-ES" sz="1800" dirty="0"/>
          </a:p>
          <a:p>
            <a:pPr marL="342900" indent="-342900">
              <a:buAutoNum type="arabicPeriod"/>
            </a:pPr>
            <a:r>
              <a:rPr lang="es-ES" sz="1800" dirty="0" err="1"/>
              <a:t>Knowledge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884607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467544" y="905483"/>
            <a:ext cx="85689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What</a:t>
            </a:r>
            <a:r>
              <a:rPr lang="es-ES" sz="2400" b="1" dirty="0"/>
              <a:t> </a:t>
            </a:r>
            <a:r>
              <a:rPr lang="es-ES" sz="2400" b="1" dirty="0" err="1"/>
              <a:t>influences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human </a:t>
            </a:r>
            <a:r>
              <a:rPr lang="es-ES" sz="2400" b="1" dirty="0" err="1"/>
              <a:t>behaviour</a:t>
            </a:r>
            <a:r>
              <a:rPr lang="es-ES" sz="2400" b="1" dirty="0"/>
              <a:t>?</a:t>
            </a:r>
          </a:p>
          <a:p>
            <a:endParaRPr lang="es-ES" sz="2400" b="1" dirty="0"/>
          </a:p>
          <a:p>
            <a:pPr marL="342900" indent="-342900">
              <a:buAutoNum type="arabicPeriod"/>
            </a:pPr>
            <a:r>
              <a:rPr lang="es-ES" sz="1800" dirty="0">
                <a:solidFill>
                  <a:schemeClr val="bg1">
                    <a:lumMod val="75000"/>
                  </a:schemeClr>
                </a:solidFill>
              </a:rPr>
              <a:t>Social </a:t>
            </a: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environment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Emotions</a:t>
            </a:r>
            <a:r>
              <a:rPr lang="es-ES" sz="1800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associations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b="1" dirty="0" err="1">
                <a:solidFill>
                  <a:srgbClr val="C00000"/>
                </a:solidFill>
              </a:rPr>
              <a:t>Physical</a:t>
            </a:r>
            <a:r>
              <a:rPr lang="es-ES" sz="1800" b="1" dirty="0">
                <a:solidFill>
                  <a:srgbClr val="C00000"/>
                </a:solidFill>
              </a:rPr>
              <a:t> </a:t>
            </a:r>
            <a:r>
              <a:rPr lang="es-ES" sz="1800" b="1" dirty="0" err="1">
                <a:solidFill>
                  <a:srgbClr val="C00000"/>
                </a:solidFill>
              </a:rPr>
              <a:t>environment</a:t>
            </a:r>
            <a:endParaRPr lang="es-ES" sz="1800" b="1" dirty="0">
              <a:solidFill>
                <a:srgbClr val="C00000"/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Self-image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>
                <a:solidFill>
                  <a:schemeClr val="bg1">
                    <a:lumMod val="75000"/>
                  </a:schemeClr>
                </a:solidFill>
              </a:rPr>
              <a:t>Personal </a:t>
            </a: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capacities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Habits</a:t>
            </a:r>
            <a:r>
              <a:rPr lang="es-ES" sz="1800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automatisms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Attitude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Intention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s-ES" sz="1800" dirty="0" err="1">
                <a:solidFill>
                  <a:schemeClr val="bg1">
                    <a:lumMod val="75000"/>
                  </a:schemeClr>
                </a:solidFill>
              </a:rPr>
              <a:t>Knowledge</a:t>
            </a:r>
            <a:endParaRPr lang="es-ES" sz="1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D0150F1-F474-9F4F-9249-EAC18468FA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1761861"/>
            <a:ext cx="3888432" cy="236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92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B0EC90-4B67-F74F-A9FE-90D251F382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26" y="193612"/>
            <a:ext cx="3772258" cy="5400192"/>
          </a:xfrm>
          <a:prstGeom prst="rect">
            <a:avLst/>
          </a:prstGeom>
        </p:spPr>
      </p:pic>
      <p:sp>
        <p:nvSpPr>
          <p:cNvPr id="9" name="8 CuadroTexto">
            <a:extLst>
              <a:ext uri="{FF2B5EF4-FFF2-40B4-BE49-F238E27FC236}">
                <a16:creationId xmlns:a16="http://schemas.microsoft.com/office/drawing/2014/main" id="{5DB15F7E-B0DF-5541-A97E-34D2D974B5B3}"/>
              </a:ext>
            </a:extLst>
          </p:cNvPr>
          <p:cNvSpPr txBox="1"/>
          <p:nvPr/>
        </p:nvSpPr>
        <p:spPr>
          <a:xfrm>
            <a:off x="4795677" y="2089219"/>
            <a:ext cx="3808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Dear</a:t>
            </a:r>
            <a:r>
              <a:rPr lang="es-ES" sz="2400" b="1" dirty="0"/>
              <a:t> </a:t>
            </a:r>
            <a:r>
              <a:rPr lang="es-ES" sz="2400" b="1" dirty="0" err="1"/>
              <a:t>citizen</a:t>
            </a:r>
            <a:r>
              <a:rPr lang="es-ES" sz="2400" b="1" dirty="0"/>
              <a:t>…</a:t>
            </a:r>
            <a:r>
              <a:rPr lang="es-ES" sz="2400" b="1" dirty="0" err="1"/>
              <a:t>how</a:t>
            </a:r>
            <a:r>
              <a:rPr lang="es-ES" sz="2400" b="1" dirty="0"/>
              <a:t> </a:t>
            </a:r>
            <a:r>
              <a:rPr lang="es-ES" sz="2400" b="1" dirty="0" err="1"/>
              <a:t>much</a:t>
            </a:r>
            <a:r>
              <a:rPr lang="es-ES" sz="2400" b="1" dirty="0"/>
              <a:t> </a:t>
            </a:r>
            <a:r>
              <a:rPr lang="es-ES" sz="2400" b="1" dirty="0" err="1"/>
              <a:t>space</a:t>
            </a:r>
            <a:r>
              <a:rPr lang="es-ES" sz="2400" b="1" dirty="0"/>
              <a:t> do </a:t>
            </a:r>
            <a:r>
              <a:rPr lang="es-ES" sz="2400" b="1" dirty="0" err="1"/>
              <a:t>we</a:t>
            </a:r>
            <a:r>
              <a:rPr lang="es-ES" sz="2400" b="1" dirty="0"/>
              <a:t> </a:t>
            </a:r>
            <a:r>
              <a:rPr lang="es-ES" sz="2400" b="1" dirty="0" err="1"/>
              <a:t>have</a:t>
            </a:r>
            <a:r>
              <a:rPr lang="es-ES" sz="2400" b="1" dirty="0"/>
              <a:t> </a:t>
            </a:r>
            <a:r>
              <a:rPr lang="es-ES" sz="2400" b="1" dirty="0" err="1"/>
              <a:t>available</a:t>
            </a:r>
            <a:r>
              <a:rPr lang="es-ES" sz="2400" b="1" dirty="0"/>
              <a:t> to </a:t>
            </a:r>
            <a:r>
              <a:rPr lang="es-ES" sz="2400" b="1" dirty="0" err="1"/>
              <a:t>transform</a:t>
            </a:r>
            <a:r>
              <a:rPr lang="es-ES" sz="2400" b="1" dirty="0"/>
              <a:t> </a:t>
            </a:r>
            <a:r>
              <a:rPr lang="es-ES" sz="2400" b="1" dirty="0" err="1"/>
              <a:t>your</a:t>
            </a:r>
            <a:r>
              <a:rPr lang="es-ES" sz="2400" b="1" dirty="0"/>
              <a:t> </a:t>
            </a:r>
            <a:r>
              <a:rPr lang="es-ES" sz="2400" b="1" dirty="0" err="1"/>
              <a:t>city</a:t>
            </a:r>
            <a:r>
              <a:rPr lang="es-ES" sz="2400" b="1" dirty="0"/>
              <a:t>?</a:t>
            </a:r>
            <a:endParaRPr lang="es-ES" sz="2400" i="1" dirty="0"/>
          </a:p>
        </p:txBody>
      </p:sp>
    </p:spTree>
    <p:extLst>
      <p:ext uri="{BB962C8B-B14F-4D97-AF65-F5344CB8AC3E}">
        <p14:creationId xmlns:p14="http://schemas.microsoft.com/office/powerpoint/2010/main" val="167346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23528" y="2569468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co-logic</a:t>
            </a:r>
            <a:r>
              <a:rPr lang="es-ES" sz="2400" b="1" dirty="0"/>
              <a:t> </a:t>
            </a:r>
            <a:r>
              <a:rPr lang="es-ES" sz="2400" b="1" dirty="0" err="1"/>
              <a:t>design</a:t>
            </a:r>
            <a:r>
              <a:rPr lang="es-ES" sz="2400" b="1" dirty="0"/>
              <a:t> </a:t>
            </a:r>
            <a:r>
              <a:rPr lang="es-ES" sz="2400" b="1" dirty="0" err="1"/>
              <a:t>model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based</a:t>
            </a:r>
            <a:r>
              <a:rPr lang="es-ES" sz="2400" b="1" dirty="0"/>
              <a:t> </a:t>
            </a:r>
            <a:r>
              <a:rPr lang="es-ES" sz="2400" b="1" dirty="0" err="1"/>
              <a:t>on</a:t>
            </a:r>
            <a:r>
              <a:rPr lang="es-ES" sz="2400" b="1" dirty="0"/>
              <a:t> </a:t>
            </a:r>
            <a:r>
              <a:rPr lang="es-ES" sz="2400" b="1" dirty="0" err="1"/>
              <a:t>three</a:t>
            </a:r>
            <a:r>
              <a:rPr lang="es-ES" sz="2400" b="1" dirty="0"/>
              <a:t> </a:t>
            </a:r>
            <a:r>
              <a:rPr lang="es-ES" sz="2400" b="1" dirty="0" err="1"/>
              <a:t>principles</a:t>
            </a:r>
            <a:r>
              <a:rPr lang="es-ES" sz="2400" b="1" dirty="0"/>
              <a:t>:</a:t>
            </a:r>
          </a:p>
          <a:p>
            <a:endParaRPr lang="es-ES" sz="2400" b="1" i="1" dirty="0">
              <a:solidFill>
                <a:srgbClr val="C00000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err="1"/>
              <a:t>Focus</a:t>
            </a:r>
            <a:r>
              <a:rPr lang="es-ES" sz="2400" dirty="0"/>
              <a:t> </a:t>
            </a:r>
            <a:r>
              <a:rPr lang="es-ES" sz="2400" dirty="0" err="1"/>
              <a:t>on</a:t>
            </a:r>
            <a:r>
              <a:rPr lang="es-ES" sz="2400" dirty="0"/>
              <a:t> </a:t>
            </a:r>
            <a:r>
              <a:rPr lang="es-ES" sz="2400" dirty="0" err="1"/>
              <a:t>common</a:t>
            </a:r>
            <a:r>
              <a:rPr lang="es-ES" sz="2400" dirty="0"/>
              <a:t> </a:t>
            </a:r>
            <a:r>
              <a:rPr lang="es-ES" sz="2400" dirty="0" err="1"/>
              <a:t>ground</a:t>
            </a:r>
            <a:r>
              <a:rPr lang="es-ES" sz="2400" dirty="0"/>
              <a:t>.</a:t>
            </a:r>
          </a:p>
          <a:p>
            <a:pPr marL="457200" indent="-457200">
              <a:buAutoNum type="arabicPeriod"/>
            </a:pPr>
            <a:r>
              <a:rPr lang="es-ES" sz="2400" dirty="0" err="1"/>
              <a:t>Colourfull</a:t>
            </a:r>
            <a:r>
              <a:rPr lang="es-ES" sz="2400" dirty="0"/>
              <a:t> </a:t>
            </a:r>
            <a:r>
              <a:rPr lang="es-ES" sz="2400" dirty="0" err="1"/>
              <a:t>decision</a:t>
            </a:r>
            <a:r>
              <a:rPr lang="es-ES" sz="2400" dirty="0"/>
              <a:t> </a:t>
            </a:r>
            <a:r>
              <a:rPr lang="es-ES" sz="2400" dirty="0" err="1"/>
              <a:t>making</a:t>
            </a:r>
            <a:r>
              <a:rPr lang="es-ES" sz="2400" dirty="0"/>
              <a:t>.</a:t>
            </a:r>
          </a:p>
          <a:p>
            <a:pPr marL="457200" indent="-457200">
              <a:buAutoNum type="arabicPeriod"/>
            </a:pPr>
            <a:r>
              <a:rPr lang="es-ES" sz="2400" dirty="0"/>
              <a:t>Local </a:t>
            </a:r>
            <a:r>
              <a:rPr lang="es-ES" sz="2400" dirty="0" err="1"/>
              <a:t>truth</a:t>
            </a:r>
            <a:r>
              <a:rPr lang="es-ES" sz="2400" dirty="0"/>
              <a:t> </a:t>
            </a:r>
            <a:r>
              <a:rPr lang="es-ES" sz="2400" dirty="0" err="1"/>
              <a:t>above</a:t>
            </a:r>
            <a:r>
              <a:rPr lang="es-ES" sz="2400" dirty="0"/>
              <a:t> global </a:t>
            </a:r>
            <a:r>
              <a:rPr lang="es-ES" sz="2400" dirty="0" err="1"/>
              <a:t>uniformity</a:t>
            </a:r>
            <a:r>
              <a:rPr lang="es-ES" sz="2400" dirty="0"/>
              <a:t>.</a:t>
            </a:r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BC1BD68F-BBC4-1D4A-B779-CD1903407D9D}"/>
              </a:ext>
            </a:extLst>
          </p:cNvPr>
          <p:cNvSpPr txBox="1"/>
          <p:nvPr/>
        </p:nvSpPr>
        <p:spPr>
          <a:xfrm>
            <a:off x="357990" y="719600"/>
            <a:ext cx="7022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Urban</a:t>
            </a:r>
            <a:r>
              <a:rPr lang="es-ES" sz="2400" b="1" dirty="0"/>
              <a:t> </a:t>
            </a:r>
            <a:r>
              <a:rPr lang="es-ES" sz="2400" b="1" dirty="0" err="1"/>
              <a:t>Space</a:t>
            </a:r>
            <a:r>
              <a:rPr lang="es-ES" sz="2400" b="1" dirty="0"/>
              <a:t> as a </a:t>
            </a:r>
            <a:r>
              <a:rPr lang="es-ES" sz="2400" b="1" dirty="0" err="1">
                <a:solidFill>
                  <a:srgbClr val="C00000"/>
                </a:solidFill>
              </a:rPr>
              <a:t>Scarce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Resource</a:t>
            </a:r>
            <a:endParaRPr lang="es-ES" sz="2400" i="1" dirty="0">
              <a:solidFill>
                <a:srgbClr val="C00000"/>
              </a:solidFill>
            </a:endParaRPr>
          </a:p>
        </p:txBody>
      </p:sp>
      <p:sp>
        <p:nvSpPr>
          <p:cNvPr id="2" name="Flecha abajo 1">
            <a:extLst>
              <a:ext uri="{FF2B5EF4-FFF2-40B4-BE49-F238E27FC236}">
                <a16:creationId xmlns:a16="http://schemas.microsoft.com/office/drawing/2014/main" id="{52D6888E-3D10-8C48-80D1-F5641343F83C}"/>
              </a:ext>
            </a:extLst>
          </p:cNvPr>
          <p:cNvSpPr/>
          <p:nvPr/>
        </p:nvSpPr>
        <p:spPr>
          <a:xfrm>
            <a:off x="2267744" y="1447044"/>
            <a:ext cx="484632" cy="978408"/>
          </a:xfrm>
          <a:prstGeom prst="downArrow">
            <a:avLst>
              <a:gd name="adj1" fmla="val 32650"/>
              <a:gd name="adj2" fmla="val 50000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460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7" name="8 CuadroTexto">
            <a:extLst>
              <a:ext uri="{FF2B5EF4-FFF2-40B4-BE49-F238E27FC236}">
                <a16:creationId xmlns:a16="http://schemas.microsoft.com/office/drawing/2014/main" id="{A7F026DD-2CCE-A248-A1F7-DEEE957FF1D4}"/>
              </a:ext>
            </a:extLst>
          </p:cNvPr>
          <p:cNvSpPr txBox="1"/>
          <p:nvPr/>
        </p:nvSpPr>
        <p:spPr>
          <a:xfrm>
            <a:off x="611560" y="841276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Challenges</a:t>
            </a:r>
            <a:r>
              <a:rPr lang="es-ES" sz="2400" b="1" dirty="0"/>
              <a:t> </a:t>
            </a:r>
            <a:r>
              <a:rPr lang="es-ES" sz="2400" b="1" dirty="0" err="1"/>
              <a:t>for</a:t>
            </a:r>
            <a:r>
              <a:rPr lang="es-ES" sz="2400" b="1" dirty="0"/>
              <a:t> a </a:t>
            </a:r>
            <a:r>
              <a:rPr lang="es-ES" sz="2400" b="1" dirty="0" err="1"/>
              <a:t>resilient</a:t>
            </a:r>
            <a:r>
              <a:rPr lang="es-ES" sz="2400" b="1" dirty="0"/>
              <a:t> </a:t>
            </a:r>
            <a:r>
              <a:rPr lang="es-ES" sz="2400" b="1" dirty="0" err="1"/>
              <a:t>city</a:t>
            </a:r>
            <a:r>
              <a:rPr lang="es-ES" sz="2400" b="1" dirty="0"/>
              <a:t> ?</a:t>
            </a:r>
          </a:p>
          <a:p>
            <a:endParaRPr lang="es-ES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8EA3159-4741-4347-9AE6-A1C90E33B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8261" y="905483"/>
            <a:ext cx="3718235" cy="435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69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7" name="8 CuadroTexto">
            <a:extLst>
              <a:ext uri="{FF2B5EF4-FFF2-40B4-BE49-F238E27FC236}">
                <a16:creationId xmlns:a16="http://schemas.microsoft.com/office/drawing/2014/main" id="{A7F026DD-2CCE-A248-A1F7-DEEE957FF1D4}"/>
              </a:ext>
            </a:extLst>
          </p:cNvPr>
          <p:cNvSpPr txBox="1"/>
          <p:nvPr/>
        </p:nvSpPr>
        <p:spPr>
          <a:xfrm>
            <a:off x="611560" y="841276"/>
            <a:ext cx="4320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Challenges</a:t>
            </a:r>
            <a:r>
              <a:rPr lang="es-ES" sz="2400" b="1" dirty="0"/>
              <a:t> </a:t>
            </a:r>
            <a:r>
              <a:rPr lang="es-ES" sz="2400" b="1" dirty="0" err="1"/>
              <a:t>for</a:t>
            </a:r>
            <a:r>
              <a:rPr lang="es-ES" sz="2400" b="1" dirty="0"/>
              <a:t> a </a:t>
            </a:r>
            <a:r>
              <a:rPr lang="es-ES" sz="2400" b="1" dirty="0" err="1"/>
              <a:t>resilient</a:t>
            </a:r>
            <a:r>
              <a:rPr lang="es-ES" sz="2400" b="1" dirty="0"/>
              <a:t> </a:t>
            </a:r>
            <a:r>
              <a:rPr lang="es-ES" sz="2400" b="1" dirty="0" err="1"/>
              <a:t>city</a:t>
            </a:r>
            <a:endParaRPr lang="es-ES" sz="2400" b="1" dirty="0"/>
          </a:p>
          <a:p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Decarbonization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Adaptability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Heat</a:t>
            </a:r>
            <a:r>
              <a:rPr lang="es-ES" sz="2400" dirty="0"/>
              <a:t> stress </a:t>
            </a:r>
            <a:r>
              <a:rPr lang="es-ES" sz="2400" dirty="0" err="1"/>
              <a:t>reduction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Flood</a:t>
            </a:r>
            <a:r>
              <a:rPr lang="es-ES" sz="2400" dirty="0"/>
              <a:t> </a:t>
            </a:r>
            <a:r>
              <a:rPr lang="es-ES" sz="2400" dirty="0" err="1"/>
              <a:t>management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Density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Public-Private</a:t>
            </a:r>
            <a:r>
              <a:rPr lang="es-ES" sz="2400" dirty="0"/>
              <a:t> </a:t>
            </a:r>
            <a:r>
              <a:rPr lang="es-ES" sz="2400" dirty="0" err="1"/>
              <a:t>Property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Health</a:t>
            </a:r>
            <a:r>
              <a:rPr lang="es-ES" sz="2400" dirty="0"/>
              <a:t> and </a:t>
            </a:r>
            <a:r>
              <a:rPr lang="es-ES" sz="2400" dirty="0" err="1"/>
              <a:t>well-being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Biodiversity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 err="1"/>
              <a:t>Mobility</a:t>
            </a:r>
            <a:endParaRPr lang="es-ES" sz="2400" dirty="0"/>
          </a:p>
          <a:p>
            <a:pPr marL="342900" indent="-342900">
              <a:buFontTx/>
              <a:buChar char="-"/>
            </a:pPr>
            <a:r>
              <a:rPr lang="es-ES" sz="2400" dirty="0"/>
              <a:t>Local </a:t>
            </a:r>
            <a:r>
              <a:rPr lang="es-ES" sz="2400" dirty="0" err="1"/>
              <a:t>economical</a:t>
            </a:r>
            <a:r>
              <a:rPr lang="es-ES" sz="2400" dirty="0"/>
              <a:t> </a:t>
            </a:r>
            <a:r>
              <a:rPr lang="es-ES" sz="2400" dirty="0" err="1"/>
              <a:t>complexity</a:t>
            </a:r>
            <a:endParaRPr lang="es-ES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8EA3159-4741-4347-9AE6-A1C90E33B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8261" y="905483"/>
            <a:ext cx="3718235" cy="435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6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7" name="8 CuadroTexto">
            <a:extLst>
              <a:ext uri="{FF2B5EF4-FFF2-40B4-BE49-F238E27FC236}">
                <a16:creationId xmlns:a16="http://schemas.microsoft.com/office/drawing/2014/main" id="{A7F026DD-2CCE-A248-A1F7-DEEE957FF1D4}"/>
              </a:ext>
            </a:extLst>
          </p:cNvPr>
          <p:cNvSpPr txBox="1"/>
          <p:nvPr/>
        </p:nvSpPr>
        <p:spPr>
          <a:xfrm>
            <a:off x="467544" y="1854612"/>
            <a:ext cx="806489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/>
              <a:t>KPQ (</a:t>
            </a:r>
            <a:r>
              <a:rPr lang="es-ES" sz="2400" b="1" i="1" dirty="0" err="1"/>
              <a:t>key</a:t>
            </a:r>
            <a:r>
              <a:rPr lang="es-ES" sz="2400" b="1" i="1" dirty="0"/>
              <a:t> principal </a:t>
            </a:r>
            <a:r>
              <a:rPr lang="es-ES" sz="2400" b="1" i="1" dirty="0" err="1"/>
              <a:t>question</a:t>
            </a:r>
            <a:r>
              <a:rPr lang="es-ES" sz="2400" b="1" i="1" dirty="0"/>
              <a:t>)</a:t>
            </a:r>
          </a:p>
          <a:p>
            <a:endParaRPr lang="es-ES" sz="2400" dirty="0"/>
          </a:p>
          <a:p>
            <a:r>
              <a:rPr lang="es-ES" sz="2400" dirty="0" err="1"/>
              <a:t>What</a:t>
            </a:r>
            <a:r>
              <a:rPr lang="es-ES" sz="2400" dirty="0"/>
              <a:t> </a:t>
            </a:r>
            <a:r>
              <a:rPr lang="es-ES" sz="2400" dirty="0" err="1"/>
              <a:t>kind</a:t>
            </a:r>
            <a:r>
              <a:rPr lang="es-ES" sz="2400" dirty="0"/>
              <a:t> of </a:t>
            </a:r>
            <a:r>
              <a:rPr lang="es-ES" sz="2400" b="1" dirty="0" err="1">
                <a:solidFill>
                  <a:srgbClr val="C00000"/>
                </a:solidFill>
              </a:rPr>
              <a:t>spaces</a:t>
            </a:r>
            <a:r>
              <a:rPr lang="es-ES" sz="2400" b="1" dirty="0">
                <a:solidFill>
                  <a:srgbClr val="C00000"/>
                </a:solidFill>
              </a:rPr>
              <a:t>*</a:t>
            </a:r>
            <a:r>
              <a:rPr lang="es-ES" sz="2400" dirty="0"/>
              <a:t> can </a:t>
            </a:r>
            <a:r>
              <a:rPr lang="es-ES" sz="2400" dirty="0" err="1"/>
              <a:t>we</a:t>
            </a:r>
            <a:r>
              <a:rPr lang="es-ES" sz="2400" dirty="0"/>
              <a:t> </a:t>
            </a:r>
            <a:r>
              <a:rPr lang="es-ES" sz="2400" dirty="0" err="1"/>
              <a:t>transform</a:t>
            </a:r>
            <a:r>
              <a:rPr lang="es-ES" sz="2400" dirty="0"/>
              <a:t> to </a:t>
            </a:r>
            <a:r>
              <a:rPr lang="es-ES" sz="2400" dirty="0" err="1"/>
              <a:t>give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citizens</a:t>
            </a:r>
            <a:r>
              <a:rPr lang="es-ES" sz="2400" dirty="0"/>
              <a:t> a </a:t>
            </a:r>
            <a:r>
              <a:rPr lang="es-ES" sz="2400" dirty="0" err="1"/>
              <a:t>physical</a:t>
            </a:r>
            <a:r>
              <a:rPr lang="es-ES" sz="2400" dirty="0"/>
              <a:t> </a:t>
            </a:r>
            <a:r>
              <a:rPr lang="es-ES" sz="2400" dirty="0" err="1"/>
              <a:t>environment</a:t>
            </a:r>
            <a:r>
              <a:rPr lang="es-ES" sz="2400" dirty="0"/>
              <a:t> </a:t>
            </a:r>
            <a:r>
              <a:rPr lang="es-ES" sz="2400" dirty="0" err="1"/>
              <a:t>that</a:t>
            </a:r>
            <a:r>
              <a:rPr lang="es-ES" sz="2400" dirty="0"/>
              <a:t> </a:t>
            </a:r>
            <a:r>
              <a:rPr lang="es-ES" sz="2400" dirty="0" err="1"/>
              <a:t>makes</a:t>
            </a:r>
            <a:r>
              <a:rPr lang="es-ES" sz="2400" dirty="0"/>
              <a:t> </a:t>
            </a:r>
            <a:r>
              <a:rPr lang="es-ES" sz="2400" dirty="0" err="1"/>
              <a:t>it</a:t>
            </a:r>
            <a:r>
              <a:rPr lang="es-ES" sz="2400" dirty="0"/>
              <a:t> </a:t>
            </a:r>
            <a:r>
              <a:rPr lang="es-ES" sz="2400" dirty="0" err="1"/>
              <a:t>easier</a:t>
            </a:r>
            <a:r>
              <a:rPr lang="es-ES" sz="2400" dirty="0"/>
              <a:t> to </a:t>
            </a:r>
            <a:r>
              <a:rPr lang="es-ES" sz="2400" b="1" dirty="0" err="1">
                <a:solidFill>
                  <a:srgbClr val="C00000"/>
                </a:solidFill>
              </a:rPr>
              <a:t>change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their</a:t>
            </a:r>
            <a:r>
              <a:rPr lang="es-ES" sz="2400" b="1" dirty="0">
                <a:solidFill>
                  <a:srgbClr val="C00000"/>
                </a:solidFill>
              </a:rPr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behaviour</a:t>
            </a:r>
            <a:r>
              <a:rPr lang="es-ES" sz="2400" b="1" dirty="0">
                <a:solidFill>
                  <a:srgbClr val="C00000"/>
                </a:solidFill>
              </a:rPr>
              <a:t>*</a:t>
            </a:r>
            <a:r>
              <a:rPr lang="es-ES" sz="2400" dirty="0"/>
              <a:t> to </a:t>
            </a:r>
            <a:r>
              <a:rPr lang="es-ES" sz="2400" dirty="0" err="1"/>
              <a:t>have</a:t>
            </a:r>
            <a:r>
              <a:rPr lang="es-ES" sz="2400" dirty="0"/>
              <a:t> </a:t>
            </a:r>
            <a:r>
              <a:rPr lang="es-ES" sz="2400" dirty="0" err="1"/>
              <a:t>success</a:t>
            </a:r>
            <a:r>
              <a:rPr lang="es-ES" sz="2400" dirty="0"/>
              <a:t> in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b="1" dirty="0" err="1">
                <a:solidFill>
                  <a:srgbClr val="C00000"/>
                </a:solidFill>
              </a:rPr>
              <a:t>transformation</a:t>
            </a:r>
            <a:r>
              <a:rPr lang="es-ES" sz="2400" b="1" dirty="0">
                <a:solidFill>
                  <a:srgbClr val="C00000"/>
                </a:solidFill>
              </a:rPr>
              <a:t>*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city</a:t>
            </a:r>
            <a:r>
              <a:rPr lang="es-ES" sz="2400" dirty="0"/>
              <a:t>?</a:t>
            </a:r>
          </a:p>
          <a:p>
            <a:endParaRPr lang="es-ES" sz="2400" dirty="0"/>
          </a:p>
          <a:p>
            <a:endParaRPr lang="es-ES" sz="2400" dirty="0"/>
          </a:p>
          <a:p>
            <a:r>
              <a:rPr lang="es-ES" sz="1800" i="1" dirty="0"/>
              <a:t>*</a:t>
            </a:r>
            <a:r>
              <a:rPr lang="es-ES" sz="1800" i="1" dirty="0" err="1"/>
              <a:t>space</a:t>
            </a:r>
            <a:r>
              <a:rPr lang="es-ES" sz="1800" i="1" dirty="0"/>
              <a:t> = new </a:t>
            </a:r>
            <a:r>
              <a:rPr lang="es-ES" sz="1800" i="1" dirty="0" err="1"/>
              <a:t>scarce</a:t>
            </a:r>
            <a:r>
              <a:rPr lang="es-ES" sz="1800" i="1" dirty="0"/>
              <a:t> </a:t>
            </a:r>
            <a:r>
              <a:rPr lang="es-ES" sz="1800" i="1" dirty="0" err="1"/>
              <a:t>resource</a:t>
            </a:r>
            <a:endParaRPr lang="es-ES" sz="1800" i="1" dirty="0"/>
          </a:p>
          <a:p>
            <a:r>
              <a:rPr lang="es-ES" sz="1800" i="1" dirty="0"/>
              <a:t>*</a:t>
            </a:r>
            <a:r>
              <a:rPr lang="es-ES" sz="1800" i="1" dirty="0" err="1"/>
              <a:t>change</a:t>
            </a:r>
            <a:r>
              <a:rPr lang="es-ES" sz="1800" i="1" dirty="0"/>
              <a:t> in </a:t>
            </a:r>
            <a:r>
              <a:rPr lang="es-ES" sz="1800" i="1" dirty="0" err="1"/>
              <a:t>behaviour</a:t>
            </a:r>
            <a:r>
              <a:rPr lang="es-ES" sz="1800" i="1" dirty="0"/>
              <a:t> = 18</a:t>
            </a:r>
            <a:r>
              <a:rPr lang="es-ES" sz="1800" i="1" baseline="30000" dirty="0"/>
              <a:t>th</a:t>
            </a:r>
            <a:r>
              <a:rPr lang="es-ES" sz="1800" i="1" dirty="0"/>
              <a:t> SDG</a:t>
            </a:r>
          </a:p>
          <a:p>
            <a:r>
              <a:rPr lang="es-ES" sz="1800" i="1" dirty="0"/>
              <a:t>*</a:t>
            </a:r>
            <a:r>
              <a:rPr lang="es-ES" sz="1800" i="1" dirty="0" err="1"/>
              <a:t>transformation</a:t>
            </a:r>
            <a:r>
              <a:rPr lang="es-ES" sz="1800" i="1" dirty="0"/>
              <a:t> = </a:t>
            </a:r>
            <a:r>
              <a:rPr lang="es-ES" sz="1800" i="1" dirty="0" err="1"/>
              <a:t>main</a:t>
            </a:r>
            <a:r>
              <a:rPr lang="es-ES" sz="1800" i="1" dirty="0"/>
              <a:t> </a:t>
            </a:r>
            <a:r>
              <a:rPr lang="es-ES" sz="1800" i="1" dirty="0" err="1"/>
              <a:t>activity</a:t>
            </a:r>
            <a:endParaRPr lang="es-ES" sz="1800" i="1" dirty="0"/>
          </a:p>
        </p:txBody>
      </p:sp>
    </p:spTree>
    <p:extLst>
      <p:ext uri="{BB962C8B-B14F-4D97-AF65-F5344CB8AC3E}">
        <p14:creationId xmlns:p14="http://schemas.microsoft.com/office/powerpoint/2010/main" val="541756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pic>
        <p:nvPicPr>
          <p:cNvPr id="6" name="1 Imagen" descr="viario (18).JPG">
            <a:extLst>
              <a:ext uri="{FF2B5EF4-FFF2-40B4-BE49-F238E27FC236}">
                <a16:creationId xmlns:a16="http://schemas.microsoft.com/office/drawing/2014/main" id="{C936955A-4507-2447-BCD1-2F9D90743AD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1417340"/>
            <a:ext cx="4421394" cy="38995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8 CuadroTexto">
            <a:extLst>
              <a:ext uri="{FF2B5EF4-FFF2-40B4-BE49-F238E27FC236}">
                <a16:creationId xmlns:a16="http://schemas.microsoft.com/office/drawing/2014/main" id="{487B2697-9F8E-854C-A93C-8F4796550BD5}"/>
              </a:ext>
            </a:extLst>
          </p:cNvPr>
          <p:cNvSpPr txBox="1"/>
          <p:nvPr/>
        </p:nvSpPr>
        <p:spPr>
          <a:xfrm>
            <a:off x="4860032" y="1376104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C00000"/>
                </a:solidFill>
              </a:rPr>
              <a:t>Streets</a:t>
            </a:r>
          </a:p>
          <a:p>
            <a:endParaRPr lang="es-ES" sz="2000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Decarbonization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Adaptability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Heat</a:t>
            </a:r>
            <a:r>
              <a:rPr lang="es-ES" sz="2000" b="1" dirty="0"/>
              <a:t> stress </a:t>
            </a:r>
            <a:r>
              <a:rPr lang="es-ES" sz="2000" b="1" dirty="0" err="1"/>
              <a:t>reduction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Flood</a:t>
            </a:r>
            <a:r>
              <a:rPr lang="es-ES" sz="2000" b="1" dirty="0"/>
              <a:t> </a:t>
            </a:r>
            <a:r>
              <a:rPr lang="es-ES" sz="2000" b="1" dirty="0" err="1"/>
              <a:t>management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Density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Public-Private</a:t>
            </a:r>
            <a:r>
              <a:rPr lang="es-ES" sz="2000" b="1" dirty="0"/>
              <a:t> </a:t>
            </a:r>
            <a:r>
              <a:rPr lang="es-ES" sz="2000" b="1" dirty="0" err="1"/>
              <a:t>Property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Health</a:t>
            </a:r>
            <a:r>
              <a:rPr lang="es-ES" sz="2000" b="1" dirty="0"/>
              <a:t> and </a:t>
            </a:r>
            <a:r>
              <a:rPr lang="es-ES" sz="2000" b="1" dirty="0" err="1"/>
              <a:t>well-being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Biodiversity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Mobility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Local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economical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complexity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55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7" name="8 CuadroTexto">
            <a:extLst>
              <a:ext uri="{FF2B5EF4-FFF2-40B4-BE49-F238E27FC236}">
                <a16:creationId xmlns:a16="http://schemas.microsoft.com/office/drawing/2014/main" id="{487B2697-9F8E-854C-A93C-8F4796550BD5}"/>
              </a:ext>
            </a:extLst>
          </p:cNvPr>
          <p:cNvSpPr txBox="1"/>
          <p:nvPr/>
        </p:nvSpPr>
        <p:spPr>
          <a:xfrm>
            <a:off x="4860032" y="1376104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solidFill>
                  <a:srgbClr val="C00000"/>
                </a:solidFill>
              </a:rPr>
              <a:t>Squares</a:t>
            </a:r>
            <a:endParaRPr lang="es-ES" sz="2000" dirty="0">
              <a:solidFill>
                <a:srgbClr val="C00000"/>
              </a:solidFill>
            </a:endParaRPr>
          </a:p>
          <a:p>
            <a:endParaRPr lang="es-ES" sz="2000" dirty="0">
              <a:solidFill>
                <a:srgbClr val="C00000"/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Decarbonization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Adaptability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Heat</a:t>
            </a:r>
            <a:r>
              <a:rPr lang="es-ES" sz="2000" b="1" dirty="0"/>
              <a:t> stress </a:t>
            </a:r>
            <a:r>
              <a:rPr lang="es-ES" sz="2000" b="1" dirty="0" err="1"/>
              <a:t>reduction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Flood</a:t>
            </a:r>
            <a:r>
              <a:rPr lang="es-ES" sz="2000" b="1" dirty="0"/>
              <a:t> </a:t>
            </a:r>
            <a:r>
              <a:rPr lang="es-ES" sz="2000" b="1" dirty="0" err="1"/>
              <a:t>management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Density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Public-Private</a:t>
            </a:r>
            <a:r>
              <a:rPr lang="es-ES" sz="2000" b="1" dirty="0"/>
              <a:t> </a:t>
            </a:r>
            <a:r>
              <a:rPr lang="es-ES" sz="2000" b="1" dirty="0" err="1"/>
              <a:t>Property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Health</a:t>
            </a:r>
            <a:r>
              <a:rPr lang="es-ES" sz="2000" b="1" dirty="0"/>
              <a:t> and </a:t>
            </a:r>
            <a:r>
              <a:rPr lang="es-ES" sz="2000" b="1" dirty="0" err="1"/>
              <a:t>well-being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Biodiversity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Mobility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/>
              <a:t>Local </a:t>
            </a:r>
            <a:r>
              <a:rPr lang="es-ES" sz="2000" b="1" dirty="0" err="1"/>
              <a:t>economical</a:t>
            </a:r>
            <a:r>
              <a:rPr lang="es-ES" sz="2000" b="1" dirty="0"/>
              <a:t> </a:t>
            </a:r>
            <a:r>
              <a:rPr lang="es-ES" sz="2000" b="1" dirty="0" err="1"/>
              <a:t>complexity</a:t>
            </a:r>
            <a:endParaRPr lang="es-ES" sz="2000" b="1" dirty="0"/>
          </a:p>
        </p:txBody>
      </p:sp>
      <p:pic>
        <p:nvPicPr>
          <p:cNvPr id="9" name="1 Imagen" descr="viario (46).JPG">
            <a:extLst>
              <a:ext uri="{FF2B5EF4-FFF2-40B4-BE49-F238E27FC236}">
                <a16:creationId xmlns:a16="http://schemas.microsoft.com/office/drawing/2014/main" id="{A78EF6C3-E046-0943-ABB0-3CEEC7ACDDD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1406177"/>
            <a:ext cx="4413145" cy="3899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6017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7" name="8 CuadroTexto">
            <a:extLst>
              <a:ext uri="{FF2B5EF4-FFF2-40B4-BE49-F238E27FC236}">
                <a16:creationId xmlns:a16="http://schemas.microsoft.com/office/drawing/2014/main" id="{487B2697-9F8E-854C-A93C-8F4796550BD5}"/>
              </a:ext>
            </a:extLst>
          </p:cNvPr>
          <p:cNvSpPr txBox="1"/>
          <p:nvPr/>
        </p:nvSpPr>
        <p:spPr>
          <a:xfrm>
            <a:off x="4860032" y="1376104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solidFill>
                  <a:srgbClr val="C00000"/>
                </a:solidFill>
              </a:rPr>
              <a:t>Ground</a:t>
            </a:r>
            <a:r>
              <a:rPr lang="es-ES" sz="2000" dirty="0">
                <a:solidFill>
                  <a:srgbClr val="C00000"/>
                </a:solidFill>
              </a:rPr>
              <a:t> </a:t>
            </a:r>
            <a:r>
              <a:rPr lang="es-ES" sz="2000" dirty="0" err="1">
                <a:solidFill>
                  <a:srgbClr val="C00000"/>
                </a:solidFill>
              </a:rPr>
              <a:t>floor</a:t>
            </a:r>
            <a:endParaRPr lang="es-ES" sz="2000" dirty="0">
              <a:solidFill>
                <a:srgbClr val="C00000"/>
              </a:solidFill>
            </a:endParaRPr>
          </a:p>
          <a:p>
            <a:endParaRPr lang="es-ES" sz="2000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Decarbonization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Adaptability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Heat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stress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reduction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Flood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Density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Public-Private</a:t>
            </a:r>
            <a:r>
              <a:rPr lang="es-ES" sz="2000" b="1" dirty="0"/>
              <a:t> </a:t>
            </a:r>
            <a:r>
              <a:rPr lang="es-ES" sz="2000" b="1" dirty="0" err="1"/>
              <a:t>Property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Health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well-being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Biodiversity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Mobility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/>
              <a:t>Local </a:t>
            </a:r>
            <a:r>
              <a:rPr lang="es-ES" sz="2000" b="1" dirty="0" err="1"/>
              <a:t>economical</a:t>
            </a:r>
            <a:r>
              <a:rPr lang="es-ES" sz="2000" b="1" dirty="0"/>
              <a:t> </a:t>
            </a:r>
            <a:r>
              <a:rPr lang="es-ES" sz="2000" b="1" dirty="0" err="1"/>
              <a:t>complexity</a:t>
            </a:r>
            <a:endParaRPr lang="es-ES" sz="2000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496B957-FF16-B54F-8141-2694D8B5F3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1429966"/>
            <a:ext cx="4413145" cy="38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12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7" name="8 CuadroTexto">
            <a:extLst>
              <a:ext uri="{FF2B5EF4-FFF2-40B4-BE49-F238E27FC236}">
                <a16:creationId xmlns:a16="http://schemas.microsoft.com/office/drawing/2014/main" id="{487B2697-9F8E-854C-A93C-8F4796550BD5}"/>
              </a:ext>
            </a:extLst>
          </p:cNvPr>
          <p:cNvSpPr txBox="1"/>
          <p:nvPr/>
        </p:nvSpPr>
        <p:spPr>
          <a:xfrm>
            <a:off x="4860032" y="1376104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solidFill>
                  <a:srgbClr val="C00000"/>
                </a:solidFill>
              </a:rPr>
              <a:t>Housing</a:t>
            </a:r>
            <a:endParaRPr lang="es-ES" sz="2000" dirty="0">
              <a:solidFill>
                <a:srgbClr val="C00000"/>
              </a:solidFill>
            </a:endParaRPr>
          </a:p>
          <a:p>
            <a:endParaRPr lang="es-ES" sz="2000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Decarbonization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Adaptability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Heat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stress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reduction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Flood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management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Density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Public-Private</a:t>
            </a:r>
            <a:r>
              <a:rPr lang="es-ES" sz="2000" b="1" dirty="0"/>
              <a:t> </a:t>
            </a:r>
            <a:r>
              <a:rPr lang="es-ES" sz="2000" b="1" dirty="0" err="1"/>
              <a:t>Property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Health</a:t>
            </a:r>
            <a:r>
              <a:rPr lang="es-ES" sz="2000" b="1" dirty="0"/>
              <a:t> and </a:t>
            </a:r>
            <a:r>
              <a:rPr lang="es-ES" sz="2000" b="1" dirty="0" err="1"/>
              <a:t>well-being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Biodiversity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Mobility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Local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economical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complexity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18B4E3F-4C8B-F948-902F-378F0D59E4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591" y="1429966"/>
            <a:ext cx="4531433" cy="38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5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7" name="8 CuadroTexto">
            <a:extLst>
              <a:ext uri="{FF2B5EF4-FFF2-40B4-BE49-F238E27FC236}">
                <a16:creationId xmlns:a16="http://schemas.microsoft.com/office/drawing/2014/main" id="{487B2697-9F8E-854C-A93C-8F4796550BD5}"/>
              </a:ext>
            </a:extLst>
          </p:cNvPr>
          <p:cNvSpPr txBox="1"/>
          <p:nvPr/>
        </p:nvSpPr>
        <p:spPr>
          <a:xfrm>
            <a:off x="4860032" y="1376104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C00000"/>
                </a:solidFill>
              </a:rPr>
              <a:t>City Block</a:t>
            </a:r>
          </a:p>
          <a:p>
            <a:endParaRPr lang="es-ES" sz="2000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Decarbonization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Adaptability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Heat</a:t>
            </a:r>
            <a:r>
              <a:rPr lang="es-ES" sz="2000" b="1" dirty="0"/>
              <a:t> stress </a:t>
            </a:r>
            <a:r>
              <a:rPr lang="es-ES" sz="2000" b="1" dirty="0" err="1"/>
              <a:t>reduction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Flood</a:t>
            </a:r>
            <a:r>
              <a:rPr lang="es-ES" sz="2000" b="1" dirty="0"/>
              <a:t> </a:t>
            </a:r>
            <a:r>
              <a:rPr lang="es-ES" sz="2000" b="1" dirty="0" err="1"/>
              <a:t>management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Density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b="1" dirty="0" err="1"/>
              <a:t>Public-Private</a:t>
            </a:r>
            <a:r>
              <a:rPr lang="es-ES" sz="2000" b="1" dirty="0"/>
              <a:t> </a:t>
            </a:r>
            <a:r>
              <a:rPr lang="es-ES" sz="2000" b="1" dirty="0" err="1"/>
              <a:t>Property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Health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well-being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b="1" dirty="0" err="1"/>
              <a:t>Biodiversity</a:t>
            </a:r>
            <a:endParaRPr lang="es-ES" sz="2000" b="1" dirty="0"/>
          </a:p>
          <a:p>
            <a:pPr marL="342900" indent="-342900">
              <a:buFontTx/>
              <a:buChar char="-"/>
            </a:pP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Mobility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Local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economical</a:t>
            </a:r>
            <a:r>
              <a:rPr lang="es-E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bg1">
                    <a:lumMod val="75000"/>
                  </a:schemeClr>
                </a:solidFill>
              </a:rPr>
              <a:t>complexity</a:t>
            </a:r>
            <a:endParaRPr lang="es-E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D05AF2-386E-7F47-8385-197F38C959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19" y="1417340"/>
            <a:ext cx="388843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81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6" y="255944"/>
            <a:ext cx="1547664" cy="511322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pic>
        <p:nvPicPr>
          <p:cNvPr id="9" name="1 Imagen" descr="viario (1).JPG">
            <a:extLst>
              <a:ext uri="{FF2B5EF4-FFF2-40B4-BE49-F238E27FC236}">
                <a16:creationId xmlns:a16="http://schemas.microsoft.com/office/drawing/2014/main" id="{B4D045F7-21AB-0D48-BE25-7D15A9D4BC9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3284"/>
            <a:ext cx="9144000" cy="4475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788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2"/>
          <a:stretch/>
        </p:blipFill>
        <p:spPr bwMode="auto">
          <a:xfrm>
            <a:off x="-162272" y="3311924"/>
            <a:ext cx="9468544" cy="22853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6" descr="logo GBC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8148" y="2569468"/>
            <a:ext cx="2012364" cy="66485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" y="5597273"/>
            <a:ext cx="9144000" cy="117727"/>
          </a:xfrm>
          <a:prstGeom prst="rect">
            <a:avLst/>
          </a:prstGeom>
          <a:solidFill>
            <a:srgbClr val="C8CD24"/>
          </a:solidFill>
        </p:spPr>
        <p:txBody>
          <a:bodyPr vert="horz" lIns="84887" tIns="42443" rIns="84887" bIns="42443" rtlCol="0" anchor="ctr">
            <a:normAutofit fontScale="25000" lnSpcReduction="20000"/>
          </a:bodyPr>
          <a:lstStyle>
            <a:lvl1pPr algn="ctr" defTabSz="424435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/>
            </a:br>
            <a:endParaRPr lang="es-ES" dirty="0"/>
          </a:p>
        </p:txBody>
      </p:sp>
      <p:sp>
        <p:nvSpPr>
          <p:cNvPr id="6" name="8 CuadroTexto">
            <a:extLst>
              <a:ext uri="{FF2B5EF4-FFF2-40B4-BE49-F238E27FC236}">
                <a16:creationId xmlns:a16="http://schemas.microsoft.com/office/drawing/2014/main" id="{F4E89C99-67D0-E442-9EEF-8730CEBFB269}"/>
              </a:ext>
            </a:extLst>
          </p:cNvPr>
          <p:cNvSpPr txBox="1"/>
          <p:nvPr/>
        </p:nvSpPr>
        <p:spPr>
          <a:xfrm>
            <a:off x="395536" y="2478876"/>
            <a:ext cx="57303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/>
              <a:t>Bruno Sauer</a:t>
            </a:r>
          </a:p>
          <a:p>
            <a:r>
              <a:rPr lang="es-ES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CEO, Green </a:t>
            </a:r>
            <a:r>
              <a:rPr lang="es-ES" sz="1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Building</a:t>
            </a:r>
            <a:r>
              <a:rPr lang="es-ES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Council España</a:t>
            </a:r>
          </a:p>
          <a:p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www.gbce.es</a:t>
            </a:r>
            <a:endParaRPr lang="es-E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8 CuadroTexto">
            <a:extLst>
              <a:ext uri="{FF2B5EF4-FFF2-40B4-BE49-F238E27FC236}">
                <a16:creationId xmlns:a16="http://schemas.microsoft.com/office/drawing/2014/main" id="{438D258B-5B8F-7C4C-B1B4-869F218EBC6F}"/>
              </a:ext>
            </a:extLst>
          </p:cNvPr>
          <p:cNvSpPr txBox="1"/>
          <p:nvPr/>
        </p:nvSpPr>
        <p:spPr>
          <a:xfrm>
            <a:off x="395536" y="180931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solidFill>
                  <a:srgbClr val="C00000"/>
                </a:solidFill>
              </a:rPr>
              <a:t>Thank</a:t>
            </a:r>
            <a:r>
              <a:rPr lang="es-ES" sz="2000" b="1" dirty="0">
                <a:solidFill>
                  <a:srgbClr val="C00000"/>
                </a:solidFill>
              </a:rPr>
              <a:t> </a:t>
            </a:r>
            <a:r>
              <a:rPr lang="es-ES" sz="2000" b="1" dirty="0" err="1">
                <a:solidFill>
                  <a:srgbClr val="C00000"/>
                </a:solidFill>
              </a:rPr>
              <a:t>you</a:t>
            </a:r>
            <a:r>
              <a:rPr lang="es-ES" sz="2000" b="1" dirty="0">
                <a:solidFill>
                  <a:srgbClr val="C00000"/>
                </a:solidFill>
              </a:rPr>
              <a:t>.</a:t>
            </a:r>
            <a:endParaRPr lang="es-ES" sz="2000" i="1" dirty="0">
              <a:solidFill>
                <a:srgbClr val="C0000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4C56FD-67E9-204D-80A6-F957C11D203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94" y="206104"/>
            <a:ext cx="1340202" cy="124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668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8000</TotalTime>
  <Words>547</Words>
  <Application>Microsoft Macintosh PowerPoint</Application>
  <PresentationFormat>On-screen Show (16:10)</PresentationFormat>
  <Paragraphs>204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Manuel Rodríguez Prous</dc:creator>
  <cp:lastModifiedBy>Alice De Ferrari</cp:lastModifiedBy>
  <cp:revision>344</cp:revision>
  <dcterms:created xsi:type="dcterms:W3CDTF">2017-04-28T08:37:36Z</dcterms:created>
  <dcterms:modified xsi:type="dcterms:W3CDTF">2020-07-29T09:16:12Z</dcterms:modified>
</cp:coreProperties>
</file>